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98" r:id="rId2"/>
    <p:sldMasterId id="2147484010" r:id="rId3"/>
    <p:sldMasterId id="2147484022" r:id="rId4"/>
    <p:sldMasterId id="2147484041" r:id="rId5"/>
    <p:sldMasterId id="2147484070" r:id="rId6"/>
  </p:sldMasterIdLst>
  <p:notesMasterIdLst>
    <p:notesMasterId r:id="rId123"/>
  </p:notesMasterIdLst>
  <p:sldIdLst>
    <p:sldId id="310" r:id="rId7"/>
    <p:sldId id="493" r:id="rId8"/>
    <p:sldId id="489" r:id="rId9"/>
    <p:sldId id="446" r:id="rId10"/>
    <p:sldId id="492" r:id="rId11"/>
    <p:sldId id="445" r:id="rId12"/>
    <p:sldId id="491" r:id="rId13"/>
    <p:sldId id="490" r:id="rId14"/>
    <p:sldId id="381" r:id="rId15"/>
    <p:sldId id="267" r:id="rId16"/>
    <p:sldId id="258" r:id="rId17"/>
    <p:sldId id="266" r:id="rId18"/>
    <p:sldId id="265" r:id="rId19"/>
    <p:sldId id="264" r:id="rId20"/>
    <p:sldId id="263" r:id="rId21"/>
    <p:sldId id="260" r:id="rId22"/>
    <p:sldId id="495" r:id="rId23"/>
    <p:sldId id="387" r:id="rId24"/>
    <p:sldId id="502" r:id="rId25"/>
    <p:sldId id="494" r:id="rId26"/>
    <p:sldId id="272" r:id="rId27"/>
    <p:sldId id="518" r:id="rId28"/>
    <p:sldId id="519" r:id="rId29"/>
    <p:sldId id="520" r:id="rId30"/>
    <p:sldId id="311" r:id="rId31"/>
    <p:sldId id="269" r:id="rId32"/>
    <p:sldId id="427" r:id="rId33"/>
    <p:sldId id="425" r:id="rId34"/>
    <p:sldId id="496" r:id="rId35"/>
    <p:sldId id="498" r:id="rId36"/>
    <p:sldId id="497" r:id="rId37"/>
    <p:sldId id="433" r:id="rId38"/>
    <p:sldId id="431" r:id="rId39"/>
    <p:sldId id="462" r:id="rId40"/>
    <p:sldId id="500" r:id="rId41"/>
    <p:sldId id="464" r:id="rId42"/>
    <p:sldId id="501" r:id="rId43"/>
    <p:sldId id="323" r:id="rId44"/>
    <p:sldId id="471" r:id="rId45"/>
    <p:sldId id="499" r:id="rId46"/>
    <p:sldId id="463" r:id="rId47"/>
    <p:sldId id="324" r:id="rId48"/>
    <p:sldId id="312" r:id="rId49"/>
    <p:sldId id="273" r:id="rId50"/>
    <p:sldId id="504" r:id="rId51"/>
    <p:sldId id="505" r:id="rId52"/>
    <p:sldId id="517" r:id="rId53"/>
    <p:sldId id="403" r:id="rId54"/>
    <p:sldId id="277" r:id="rId55"/>
    <p:sldId id="328" r:id="rId56"/>
    <p:sldId id="271" r:id="rId57"/>
    <p:sldId id="506" r:id="rId58"/>
    <p:sldId id="507" r:id="rId59"/>
    <p:sldId id="508" r:id="rId60"/>
    <p:sldId id="509" r:id="rId61"/>
    <p:sldId id="503" r:id="rId62"/>
    <p:sldId id="373" r:id="rId63"/>
    <p:sldId id="374" r:id="rId64"/>
    <p:sldId id="375" r:id="rId65"/>
    <p:sldId id="510" r:id="rId66"/>
    <p:sldId id="449" r:id="rId67"/>
    <p:sldId id="453" r:id="rId68"/>
    <p:sldId id="511" r:id="rId69"/>
    <p:sldId id="512" r:id="rId70"/>
    <p:sldId id="513" r:id="rId71"/>
    <p:sldId id="282" r:id="rId72"/>
    <p:sldId id="283" r:id="rId73"/>
    <p:sldId id="443" r:id="rId74"/>
    <p:sldId id="319" r:id="rId75"/>
    <p:sldId id="291" r:id="rId76"/>
    <p:sldId id="297" r:id="rId77"/>
    <p:sldId id="322" r:id="rId78"/>
    <p:sldId id="292" r:id="rId79"/>
    <p:sldId id="302" r:id="rId80"/>
    <p:sldId id="321" r:id="rId81"/>
    <p:sldId id="461" r:id="rId82"/>
    <p:sldId id="301" r:id="rId83"/>
    <p:sldId id="470" r:id="rId84"/>
    <p:sldId id="294" r:id="rId85"/>
    <p:sldId id="472" r:id="rId86"/>
    <p:sldId id="325" r:id="rId87"/>
    <p:sldId id="326" r:id="rId88"/>
    <p:sldId id="327" r:id="rId89"/>
    <p:sldId id="332" r:id="rId90"/>
    <p:sldId id="274" r:id="rId91"/>
    <p:sldId id="275" r:id="rId92"/>
    <p:sldId id="276" r:id="rId93"/>
    <p:sldId id="280" r:id="rId94"/>
    <p:sldId id="281" r:id="rId95"/>
    <p:sldId id="298" r:id="rId96"/>
    <p:sldId id="514" r:id="rId97"/>
    <p:sldId id="515" r:id="rId98"/>
    <p:sldId id="516" r:id="rId99"/>
    <p:sldId id="467" r:id="rId100"/>
    <p:sldId id="466" r:id="rId101"/>
    <p:sldId id="468" r:id="rId102"/>
    <p:sldId id="330" r:id="rId103"/>
    <p:sldId id="331" r:id="rId104"/>
    <p:sldId id="299" r:id="rId105"/>
    <p:sldId id="285" r:id="rId106"/>
    <p:sldId id="286" r:id="rId107"/>
    <p:sldId id="287" r:id="rId108"/>
    <p:sldId id="288" r:id="rId109"/>
    <p:sldId id="289" r:id="rId110"/>
    <p:sldId id="303" r:id="rId111"/>
    <p:sldId id="304" r:id="rId112"/>
    <p:sldId id="305" r:id="rId113"/>
    <p:sldId id="307" r:id="rId114"/>
    <p:sldId id="306" r:id="rId115"/>
    <p:sldId id="290" r:id="rId116"/>
    <p:sldId id="416" r:id="rId117"/>
    <p:sldId id="424" r:id="rId118"/>
    <p:sldId id="429" r:id="rId119"/>
    <p:sldId id="435" r:id="rId120"/>
    <p:sldId id="459" r:id="rId121"/>
    <p:sldId id="460" r:id="rId12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347" autoAdjust="0"/>
  </p:normalViewPr>
  <p:slideViewPr>
    <p:cSldViewPr>
      <p:cViewPr varScale="1">
        <p:scale>
          <a:sx n="114" d="100"/>
          <a:sy n="114" d="100"/>
        </p:scale>
        <p:origin x="918" y="108"/>
      </p:cViewPr>
      <p:guideLst>
        <p:guide orient="horz" pos="2160"/>
        <p:guide pos="2880"/>
      </p:guideLst>
    </p:cSldViewPr>
  </p:slideViewPr>
  <p:notesTextViewPr>
    <p:cViewPr>
      <p:scale>
        <a:sx n="3" d="2"/>
        <a:sy n="3" d="2"/>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E486EB5-A61C-4B2A-9559-FE18E8BE08F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ru-RU"/>
          </a:p>
        </p:txBody>
      </p:sp>
      <p:sp>
        <p:nvSpPr>
          <p:cNvPr id="3" name="Дата 2">
            <a:extLst>
              <a:ext uri="{FF2B5EF4-FFF2-40B4-BE49-F238E27FC236}">
                <a16:creationId xmlns:a16="http://schemas.microsoft.com/office/drawing/2014/main" id="{EBA9BA63-2697-46DF-9D52-F7C610AF696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23378638-0EE4-4CED-AFEB-A67FA485D631}" type="datetimeFigureOut">
              <a:rPr lang="ru-RU"/>
              <a:pPr>
                <a:defRPr/>
              </a:pPr>
              <a:t>06.07.2020</a:t>
            </a:fld>
            <a:endParaRPr lang="ru-RU"/>
          </a:p>
        </p:txBody>
      </p:sp>
      <p:sp>
        <p:nvSpPr>
          <p:cNvPr id="4" name="Образ слайда 3">
            <a:extLst>
              <a:ext uri="{FF2B5EF4-FFF2-40B4-BE49-F238E27FC236}">
                <a16:creationId xmlns:a16="http://schemas.microsoft.com/office/drawing/2014/main" id="{10D0E3F2-DEF5-4F4C-8109-51A77A71301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D705A9AE-BEE0-4CA4-BD69-42AA34A4928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A02014FA-BF1B-44FA-8401-A297646A35E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ru-RU"/>
          </a:p>
        </p:txBody>
      </p:sp>
      <p:sp>
        <p:nvSpPr>
          <p:cNvPr id="7" name="Номер слайда 6">
            <a:extLst>
              <a:ext uri="{FF2B5EF4-FFF2-40B4-BE49-F238E27FC236}">
                <a16:creationId xmlns:a16="http://schemas.microsoft.com/office/drawing/2014/main" id="{14E7F6FC-1BC0-4494-B86F-4804098223F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B169AFB-86C4-4473-8FE9-49172B2B4258}"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Образ слайда 1">
            <a:extLst>
              <a:ext uri="{FF2B5EF4-FFF2-40B4-BE49-F238E27FC236}">
                <a16:creationId xmlns:a16="http://schemas.microsoft.com/office/drawing/2014/main" id="{2A2E14F6-5538-42D7-91F5-0A10C9147F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Заметки 2">
            <a:extLst>
              <a:ext uri="{FF2B5EF4-FFF2-40B4-BE49-F238E27FC236}">
                <a16:creationId xmlns:a16="http://schemas.microsoft.com/office/drawing/2014/main" id="{0447A459-41A7-47C2-AD30-AD4F33EFC0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151556" name="Номер слайда 3">
            <a:extLst>
              <a:ext uri="{FF2B5EF4-FFF2-40B4-BE49-F238E27FC236}">
                <a16:creationId xmlns:a16="http://schemas.microsoft.com/office/drawing/2014/main" id="{10ABC77D-4111-4406-8E23-46FD05DAB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BE23DFC-29B4-4D74-BD66-25A9EFA4D800}" type="slidenum">
              <a:rPr lang="ru-RU" altLang="ru-RU">
                <a:latin typeface="Arial" panose="020B0604020202020204" pitchFamily="34" charset="0"/>
              </a:rPr>
              <a:pPr eaLnBrk="1" hangingPunct="1">
                <a:spcBef>
                  <a:spcPct val="0"/>
                </a:spcBef>
              </a:pPr>
              <a:t>114</a:t>
            </a:fld>
            <a:endParaRPr lang="ru-RU" altLang="ru-RU">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F22BF2C8-846E-4C0A-95C9-CA986FAF4D71}"/>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3089879D-FAD0-462A-B010-BF2930C9ABD2}"/>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03191FF4-7E6B-447F-BD66-1300677044A5}"/>
              </a:ext>
            </a:extLst>
          </p:cNvPr>
          <p:cNvSpPr>
            <a:spLocks noGrp="1" noChangeArrowheads="1"/>
          </p:cNvSpPr>
          <p:nvPr>
            <p:ph type="sldNum" sz="quarter" idx="12"/>
          </p:nvPr>
        </p:nvSpPr>
        <p:spPr>
          <a:ln/>
        </p:spPr>
        <p:txBody>
          <a:bodyPr/>
          <a:lstStyle>
            <a:lvl1pPr>
              <a:defRPr/>
            </a:lvl1pPr>
          </a:lstStyle>
          <a:p>
            <a:fld id="{07033902-9E1B-439A-BE80-A6DA78DD5363}" type="slidenum">
              <a:rPr lang="ru-RU" altLang="ru-RU"/>
              <a:pPr/>
              <a:t>‹#›</a:t>
            </a:fld>
            <a:endParaRPr lang="ru-RU" altLang="ru-RU"/>
          </a:p>
        </p:txBody>
      </p:sp>
    </p:spTree>
    <p:extLst>
      <p:ext uri="{BB962C8B-B14F-4D97-AF65-F5344CB8AC3E}">
        <p14:creationId xmlns:p14="http://schemas.microsoft.com/office/powerpoint/2010/main" val="313342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B092529B-F416-4CD5-8EB2-87BBE5C11A39}"/>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9A822AB6-B774-41D0-B306-E2303B215E7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41715290-0F9B-4409-995D-A30E15A3EE34}"/>
              </a:ext>
            </a:extLst>
          </p:cNvPr>
          <p:cNvSpPr>
            <a:spLocks noGrp="1" noChangeArrowheads="1"/>
          </p:cNvSpPr>
          <p:nvPr>
            <p:ph type="sldNum" sz="quarter" idx="12"/>
          </p:nvPr>
        </p:nvSpPr>
        <p:spPr>
          <a:ln/>
        </p:spPr>
        <p:txBody>
          <a:bodyPr/>
          <a:lstStyle>
            <a:lvl1pPr>
              <a:defRPr/>
            </a:lvl1pPr>
          </a:lstStyle>
          <a:p>
            <a:fld id="{0EE03554-D94D-4694-80F0-EA2B3F61DA68}" type="slidenum">
              <a:rPr lang="ru-RU" altLang="ru-RU"/>
              <a:pPr/>
              <a:t>‹#›</a:t>
            </a:fld>
            <a:endParaRPr lang="ru-RU" altLang="ru-RU"/>
          </a:p>
        </p:txBody>
      </p:sp>
    </p:spTree>
    <p:extLst>
      <p:ext uri="{BB962C8B-B14F-4D97-AF65-F5344CB8AC3E}">
        <p14:creationId xmlns:p14="http://schemas.microsoft.com/office/powerpoint/2010/main" val="427982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556A673C-3D0A-4679-A369-63B56CF1B291}"/>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013E57C8-9B94-42FC-B2AA-1E11032006F2}"/>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D506D685-C835-454D-BF2C-A210976D69B5}"/>
              </a:ext>
            </a:extLst>
          </p:cNvPr>
          <p:cNvSpPr>
            <a:spLocks noGrp="1" noChangeArrowheads="1"/>
          </p:cNvSpPr>
          <p:nvPr>
            <p:ph type="sldNum" sz="quarter" idx="12"/>
          </p:nvPr>
        </p:nvSpPr>
        <p:spPr>
          <a:ln/>
        </p:spPr>
        <p:txBody>
          <a:bodyPr/>
          <a:lstStyle>
            <a:lvl1pPr>
              <a:defRPr/>
            </a:lvl1pPr>
          </a:lstStyle>
          <a:p>
            <a:fld id="{826A59CC-8841-429E-9743-C3E1BE76EE47}" type="slidenum">
              <a:rPr lang="ru-RU" altLang="ru-RU"/>
              <a:pPr/>
              <a:t>‹#›</a:t>
            </a:fld>
            <a:endParaRPr lang="ru-RU" altLang="ru-RU"/>
          </a:p>
        </p:txBody>
      </p:sp>
    </p:spTree>
    <p:extLst>
      <p:ext uri="{BB962C8B-B14F-4D97-AF65-F5344CB8AC3E}">
        <p14:creationId xmlns:p14="http://schemas.microsoft.com/office/powerpoint/2010/main" val="2073033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a:extLst>
              <a:ext uri="{FF2B5EF4-FFF2-40B4-BE49-F238E27FC236}">
                <a16:creationId xmlns:a16="http://schemas.microsoft.com/office/drawing/2014/main" id="{9F97A3B3-0890-41D2-8391-73BC5181BCF6}"/>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419E30E0-8921-4F6E-9D8D-BFA75C24EE2D}"/>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CB0FE843-91A7-4D02-AD60-ABA594E01F73}"/>
              </a:ext>
            </a:extLst>
          </p:cNvPr>
          <p:cNvSpPr>
            <a:spLocks noGrp="1" noChangeArrowheads="1"/>
          </p:cNvSpPr>
          <p:nvPr>
            <p:ph type="sldNum" sz="quarter" idx="12"/>
          </p:nvPr>
        </p:nvSpPr>
        <p:spPr>
          <a:ln/>
        </p:spPr>
        <p:txBody>
          <a:bodyPr/>
          <a:lstStyle>
            <a:lvl1pPr>
              <a:defRPr/>
            </a:lvl1pPr>
          </a:lstStyle>
          <a:p>
            <a:fld id="{54616471-DB17-404E-B307-E127578AF4EC}" type="slidenum">
              <a:rPr lang="ru-RU" altLang="ru-RU"/>
              <a:pPr/>
              <a:t>‹#›</a:t>
            </a:fld>
            <a:endParaRPr lang="ru-RU" altLang="ru-RU"/>
          </a:p>
        </p:txBody>
      </p:sp>
    </p:spTree>
    <p:extLst>
      <p:ext uri="{BB962C8B-B14F-4D97-AF65-F5344CB8AC3E}">
        <p14:creationId xmlns:p14="http://schemas.microsoft.com/office/powerpoint/2010/main" val="961085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1325563"/>
          </a:xfrm>
        </p:spPr>
        <p:txBody>
          <a:bodyPr/>
          <a:lstStyle/>
          <a:p>
            <a:r>
              <a:rPr lang="ru-RU"/>
              <a:t>Образец заголовка</a:t>
            </a:r>
          </a:p>
        </p:txBody>
      </p:sp>
      <p:sp>
        <p:nvSpPr>
          <p:cNvPr id="3" name="Текст 2"/>
          <p:cNvSpPr>
            <a:spLocks noGrp="1"/>
          </p:cNvSpPr>
          <p:nvPr>
            <p:ph type="body" sz="half" idx="1"/>
          </p:nvPr>
        </p:nvSpPr>
        <p:spPr>
          <a:xfrm>
            <a:off x="301625" y="1676400"/>
            <a:ext cx="4194175" cy="44227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76400"/>
            <a:ext cx="4194175" cy="44227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C2C7B4F-04CA-4BDD-B74E-251CB9D442DE}"/>
              </a:ext>
            </a:extLst>
          </p:cNvPr>
          <p:cNvSpPr>
            <a:spLocks noGrp="1"/>
          </p:cNvSpPr>
          <p:nvPr>
            <p:ph type="dt" sz="half" idx="10"/>
          </p:nvPr>
        </p:nvSpPr>
        <p:spPr>
          <a:xfrm>
            <a:off x="304800" y="6245225"/>
            <a:ext cx="2286000" cy="476250"/>
          </a:xfrm>
        </p:spPr>
        <p:txBody>
          <a:bodyPr/>
          <a:lstStyle>
            <a:lvl1pPr>
              <a:defRPr/>
            </a:lvl1pPr>
          </a:lstStyle>
          <a:p>
            <a:pPr>
              <a:defRPr/>
            </a:pPr>
            <a:endParaRPr lang="ru-RU"/>
          </a:p>
        </p:txBody>
      </p:sp>
      <p:sp>
        <p:nvSpPr>
          <p:cNvPr id="6" name="Нижний колонтитул 5">
            <a:extLst>
              <a:ext uri="{FF2B5EF4-FFF2-40B4-BE49-F238E27FC236}">
                <a16:creationId xmlns:a16="http://schemas.microsoft.com/office/drawing/2014/main" id="{EC210B16-F55C-4BDE-A28F-C80DB79ED11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6">
            <a:extLst>
              <a:ext uri="{FF2B5EF4-FFF2-40B4-BE49-F238E27FC236}">
                <a16:creationId xmlns:a16="http://schemas.microsoft.com/office/drawing/2014/main" id="{0ABB7311-2C88-4D88-83BB-823B772FDB57}"/>
              </a:ext>
            </a:extLst>
          </p:cNvPr>
          <p:cNvSpPr>
            <a:spLocks noGrp="1"/>
          </p:cNvSpPr>
          <p:nvPr>
            <p:ph type="sldNum" sz="quarter" idx="12"/>
          </p:nvPr>
        </p:nvSpPr>
        <p:spPr>
          <a:xfrm>
            <a:off x="6553200" y="6245225"/>
            <a:ext cx="2286000" cy="476250"/>
          </a:xfrm>
        </p:spPr>
        <p:txBody>
          <a:bodyPr/>
          <a:lstStyle>
            <a:lvl1pPr>
              <a:defRPr/>
            </a:lvl1pPr>
          </a:lstStyle>
          <a:p>
            <a:fld id="{D8DA1696-A703-4CE1-A74B-59EE907DF482}" type="slidenum">
              <a:rPr lang="ru-RU" altLang="ru-RU"/>
              <a:pPr/>
              <a:t>‹#›</a:t>
            </a:fld>
            <a:endParaRPr lang="ru-RU" altLang="ru-RU"/>
          </a:p>
        </p:txBody>
      </p:sp>
    </p:spTree>
    <p:extLst>
      <p:ext uri="{BB962C8B-B14F-4D97-AF65-F5344CB8AC3E}">
        <p14:creationId xmlns:p14="http://schemas.microsoft.com/office/powerpoint/2010/main" val="2923322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441C63-87E8-446C-9E88-DBA89D8CD32E}"/>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60A802B6-C6B1-414C-954B-07DA54C2F00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FBB1F2B9-37A7-4739-B7E4-722B9B102841}"/>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2A2E886E-B1B2-4998-9FEC-38CFAE3020FD}"/>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7C926058-81DD-4A73-8737-B4D0C32F21D1}"/>
              </a:ext>
            </a:extLst>
          </p:cNvPr>
          <p:cNvSpPr>
            <a:spLocks noGrp="1"/>
          </p:cNvSpPr>
          <p:nvPr>
            <p:ph type="sldNum" sz="quarter" idx="12"/>
          </p:nvPr>
        </p:nvSpPr>
        <p:spPr/>
        <p:txBody>
          <a:bodyPr/>
          <a:lstStyle/>
          <a:p>
            <a:fld id="{07033902-9E1B-439A-BE80-A6DA78DD5363}" type="slidenum">
              <a:rPr lang="ru-RU" altLang="ru-RU" smtClean="0"/>
              <a:pPr/>
              <a:t>‹#›</a:t>
            </a:fld>
            <a:endParaRPr lang="ru-RU" altLang="ru-RU"/>
          </a:p>
        </p:txBody>
      </p:sp>
    </p:spTree>
    <p:extLst>
      <p:ext uri="{BB962C8B-B14F-4D97-AF65-F5344CB8AC3E}">
        <p14:creationId xmlns:p14="http://schemas.microsoft.com/office/powerpoint/2010/main" val="276676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40FF7A-AF1A-457E-B089-5FDBE855EAD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072112A-0A48-45F7-AF54-A409F06ABC5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788DDCE-2C00-41B0-9390-DAEFC233CA6A}"/>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98E936F3-01E4-4791-BACF-C799218FE7CA}"/>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BE86A7FC-6A73-49FC-B958-15DC1C2840BE}"/>
              </a:ext>
            </a:extLst>
          </p:cNvPr>
          <p:cNvSpPr>
            <a:spLocks noGrp="1"/>
          </p:cNvSpPr>
          <p:nvPr>
            <p:ph type="sldNum" sz="quarter" idx="12"/>
          </p:nvPr>
        </p:nvSpPr>
        <p:spPr/>
        <p:txBody>
          <a:bodyPr/>
          <a:lstStyle/>
          <a:p>
            <a:fld id="{469F9EEF-6DEA-4CDC-B029-C94821AEA2EA}" type="slidenum">
              <a:rPr lang="ru-RU" altLang="ru-RU" smtClean="0"/>
              <a:pPr/>
              <a:t>‹#›</a:t>
            </a:fld>
            <a:endParaRPr lang="ru-RU" altLang="ru-RU"/>
          </a:p>
        </p:txBody>
      </p:sp>
    </p:spTree>
    <p:extLst>
      <p:ext uri="{BB962C8B-B14F-4D97-AF65-F5344CB8AC3E}">
        <p14:creationId xmlns:p14="http://schemas.microsoft.com/office/powerpoint/2010/main" val="617885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342017-5FE5-4B75-952A-8B5B267ABABC}"/>
              </a:ext>
            </a:extLst>
          </p:cNvPr>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7AA91E75-9DEB-4408-935C-C2EF19D4FD9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88179EB-36BE-4F44-A152-3D841E755633}"/>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E37A31DF-1748-4B14-9327-C055E4834864}"/>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65CE1287-7132-4EB0-8678-36B6DDDBDDA9}"/>
              </a:ext>
            </a:extLst>
          </p:cNvPr>
          <p:cNvSpPr>
            <a:spLocks noGrp="1"/>
          </p:cNvSpPr>
          <p:nvPr>
            <p:ph type="sldNum" sz="quarter" idx="12"/>
          </p:nvPr>
        </p:nvSpPr>
        <p:spPr/>
        <p:txBody>
          <a:bodyPr/>
          <a:lstStyle/>
          <a:p>
            <a:fld id="{76BFFE0F-A188-4F29-B5AB-A1FD29FB85B4}" type="slidenum">
              <a:rPr lang="ru-RU" altLang="ru-RU" smtClean="0"/>
              <a:pPr/>
              <a:t>‹#›</a:t>
            </a:fld>
            <a:endParaRPr lang="ru-RU" altLang="ru-RU"/>
          </a:p>
        </p:txBody>
      </p:sp>
    </p:spTree>
    <p:extLst>
      <p:ext uri="{BB962C8B-B14F-4D97-AF65-F5344CB8AC3E}">
        <p14:creationId xmlns:p14="http://schemas.microsoft.com/office/powerpoint/2010/main" val="3552262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E9668E-BA88-4D13-9D18-8B55A54039B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A7E6F21-3ED7-469D-8AC7-3B5BAA76203F}"/>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A613D28-1179-4394-955E-D98534E2F060}"/>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4230E1D-10A4-487B-AB41-F7C0098F08A8}"/>
              </a:ext>
            </a:extLst>
          </p:cNvPr>
          <p:cNvSpPr>
            <a:spLocks noGrp="1"/>
          </p:cNvSpPr>
          <p:nvPr>
            <p:ph type="dt" sz="half" idx="10"/>
          </p:nvPr>
        </p:nvSpPr>
        <p:spPr/>
        <p:txBody>
          <a:bodyPr/>
          <a:lstStyle/>
          <a:p>
            <a:pPr>
              <a:defRPr/>
            </a:pPr>
            <a:endParaRPr lang="ru-RU"/>
          </a:p>
        </p:txBody>
      </p:sp>
      <p:sp>
        <p:nvSpPr>
          <p:cNvPr id="6" name="Нижний колонтитул 5">
            <a:extLst>
              <a:ext uri="{FF2B5EF4-FFF2-40B4-BE49-F238E27FC236}">
                <a16:creationId xmlns:a16="http://schemas.microsoft.com/office/drawing/2014/main" id="{6160C123-A190-4504-83F4-FC92D5AE71BF}"/>
              </a:ext>
            </a:extLst>
          </p:cNvPr>
          <p:cNvSpPr>
            <a:spLocks noGrp="1"/>
          </p:cNvSpPr>
          <p:nvPr>
            <p:ph type="ftr" sz="quarter" idx="11"/>
          </p:nvPr>
        </p:nvSpPr>
        <p:spPr/>
        <p:txBody>
          <a:bodyPr/>
          <a:lstStyle/>
          <a:p>
            <a:pPr>
              <a:defRPr/>
            </a:pPr>
            <a:endParaRPr lang="ru-RU"/>
          </a:p>
        </p:txBody>
      </p:sp>
      <p:sp>
        <p:nvSpPr>
          <p:cNvPr id="7" name="Номер слайда 6">
            <a:extLst>
              <a:ext uri="{FF2B5EF4-FFF2-40B4-BE49-F238E27FC236}">
                <a16:creationId xmlns:a16="http://schemas.microsoft.com/office/drawing/2014/main" id="{41354FB9-F9B3-4B8A-829C-D7D9E73E841E}"/>
              </a:ext>
            </a:extLst>
          </p:cNvPr>
          <p:cNvSpPr>
            <a:spLocks noGrp="1"/>
          </p:cNvSpPr>
          <p:nvPr>
            <p:ph type="sldNum" sz="quarter" idx="12"/>
          </p:nvPr>
        </p:nvSpPr>
        <p:spPr/>
        <p:txBody>
          <a:bodyPr/>
          <a:lstStyle/>
          <a:p>
            <a:fld id="{3CCC2452-E834-4610-8467-8CAEF99164CC}" type="slidenum">
              <a:rPr lang="ru-RU" altLang="ru-RU" smtClean="0"/>
              <a:pPr/>
              <a:t>‹#›</a:t>
            </a:fld>
            <a:endParaRPr lang="ru-RU" altLang="ru-RU"/>
          </a:p>
        </p:txBody>
      </p:sp>
    </p:spTree>
    <p:extLst>
      <p:ext uri="{BB962C8B-B14F-4D97-AF65-F5344CB8AC3E}">
        <p14:creationId xmlns:p14="http://schemas.microsoft.com/office/powerpoint/2010/main" val="2265297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C6BEB1-EF5F-4ABD-AFD8-16192D0084A5}"/>
              </a:ext>
            </a:extLst>
          </p:cNvPr>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51F8B9E-2BF8-4DD4-A419-05EA1D22119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A48BD523-3537-4828-89F8-A620CD0C8E7E}"/>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22311A4-70AE-486B-98AC-58FBAF1FD0C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1AEE8A43-0A2E-425F-B9C9-25DCE3600E2C}"/>
              </a:ext>
            </a:extLst>
          </p:cNvPr>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2D37427-8B01-4EDD-A632-2489143D72CB}"/>
              </a:ext>
            </a:extLst>
          </p:cNvPr>
          <p:cNvSpPr>
            <a:spLocks noGrp="1"/>
          </p:cNvSpPr>
          <p:nvPr>
            <p:ph type="dt" sz="half" idx="10"/>
          </p:nvPr>
        </p:nvSpPr>
        <p:spPr/>
        <p:txBody>
          <a:bodyPr/>
          <a:lstStyle/>
          <a:p>
            <a:pPr>
              <a:defRPr/>
            </a:pPr>
            <a:endParaRPr lang="ru-RU"/>
          </a:p>
        </p:txBody>
      </p:sp>
      <p:sp>
        <p:nvSpPr>
          <p:cNvPr id="8" name="Нижний колонтитул 7">
            <a:extLst>
              <a:ext uri="{FF2B5EF4-FFF2-40B4-BE49-F238E27FC236}">
                <a16:creationId xmlns:a16="http://schemas.microsoft.com/office/drawing/2014/main" id="{80FA1046-6B75-41C8-A39B-D653E57A440B}"/>
              </a:ext>
            </a:extLst>
          </p:cNvPr>
          <p:cNvSpPr>
            <a:spLocks noGrp="1"/>
          </p:cNvSpPr>
          <p:nvPr>
            <p:ph type="ftr" sz="quarter" idx="11"/>
          </p:nvPr>
        </p:nvSpPr>
        <p:spPr/>
        <p:txBody>
          <a:bodyPr/>
          <a:lstStyle/>
          <a:p>
            <a:pPr>
              <a:defRPr/>
            </a:pPr>
            <a:endParaRPr lang="ru-RU"/>
          </a:p>
        </p:txBody>
      </p:sp>
      <p:sp>
        <p:nvSpPr>
          <p:cNvPr id="9" name="Номер слайда 8">
            <a:extLst>
              <a:ext uri="{FF2B5EF4-FFF2-40B4-BE49-F238E27FC236}">
                <a16:creationId xmlns:a16="http://schemas.microsoft.com/office/drawing/2014/main" id="{0F40B93A-9ABB-457A-BF88-41D890568E88}"/>
              </a:ext>
            </a:extLst>
          </p:cNvPr>
          <p:cNvSpPr>
            <a:spLocks noGrp="1"/>
          </p:cNvSpPr>
          <p:nvPr>
            <p:ph type="sldNum" sz="quarter" idx="12"/>
          </p:nvPr>
        </p:nvSpPr>
        <p:spPr/>
        <p:txBody>
          <a:bodyPr/>
          <a:lstStyle/>
          <a:p>
            <a:fld id="{FC1E583D-8C4B-4DE8-8BFC-06460E32EDEF}" type="slidenum">
              <a:rPr lang="ru-RU" altLang="ru-RU" smtClean="0"/>
              <a:pPr/>
              <a:t>‹#›</a:t>
            </a:fld>
            <a:endParaRPr lang="ru-RU" altLang="ru-RU"/>
          </a:p>
        </p:txBody>
      </p:sp>
    </p:spTree>
    <p:extLst>
      <p:ext uri="{BB962C8B-B14F-4D97-AF65-F5344CB8AC3E}">
        <p14:creationId xmlns:p14="http://schemas.microsoft.com/office/powerpoint/2010/main" val="1778788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C996D5-9F29-4380-B658-DFD4120BE36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B8BA342-7E7F-48DF-9B83-3EE8E700FE89}"/>
              </a:ext>
            </a:extLst>
          </p:cNvPr>
          <p:cNvSpPr>
            <a:spLocks noGrp="1"/>
          </p:cNvSpPr>
          <p:nvPr>
            <p:ph type="dt" sz="half" idx="10"/>
          </p:nvPr>
        </p:nvSpPr>
        <p:spPr/>
        <p:txBody>
          <a:bodyPr/>
          <a:lstStyle/>
          <a:p>
            <a:pPr>
              <a:defRPr/>
            </a:pPr>
            <a:endParaRPr lang="ru-RU"/>
          </a:p>
        </p:txBody>
      </p:sp>
      <p:sp>
        <p:nvSpPr>
          <p:cNvPr id="4" name="Нижний колонтитул 3">
            <a:extLst>
              <a:ext uri="{FF2B5EF4-FFF2-40B4-BE49-F238E27FC236}">
                <a16:creationId xmlns:a16="http://schemas.microsoft.com/office/drawing/2014/main" id="{EC3E1D95-2387-42BB-9FFC-DB78D0706447}"/>
              </a:ext>
            </a:extLst>
          </p:cNvPr>
          <p:cNvSpPr>
            <a:spLocks noGrp="1"/>
          </p:cNvSpPr>
          <p:nvPr>
            <p:ph type="ftr" sz="quarter" idx="11"/>
          </p:nvPr>
        </p:nvSpPr>
        <p:spPr/>
        <p:txBody>
          <a:bodyPr/>
          <a:lstStyle/>
          <a:p>
            <a:pPr>
              <a:defRPr/>
            </a:pPr>
            <a:endParaRPr lang="ru-RU"/>
          </a:p>
        </p:txBody>
      </p:sp>
      <p:sp>
        <p:nvSpPr>
          <p:cNvPr id="5" name="Номер слайда 4">
            <a:extLst>
              <a:ext uri="{FF2B5EF4-FFF2-40B4-BE49-F238E27FC236}">
                <a16:creationId xmlns:a16="http://schemas.microsoft.com/office/drawing/2014/main" id="{AA844D2C-C4CE-42F8-99A0-52D11E804AD4}"/>
              </a:ext>
            </a:extLst>
          </p:cNvPr>
          <p:cNvSpPr>
            <a:spLocks noGrp="1"/>
          </p:cNvSpPr>
          <p:nvPr>
            <p:ph type="sldNum" sz="quarter" idx="12"/>
          </p:nvPr>
        </p:nvSpPr>
        <p:spPr/>
        <p:txBody>
          <a:bodyPr/>
          <a:lstStyle/>
          <a:p>
            <a:fld id="{52E84C16-178F-484D-BBF1-1234C9C423A7}" type="slidenum">
              <a:rPr lang="ru-RU" altLang="ru-RU" smtClean="0"/>
              <a:pPr/>
              <a:t>‹#›</a:t>
            </a:fld>
            <a:endParaRPr lang="ru-RU" altLang="ru-RU"/>
          </a:p>
        </p:txBody>
      </p:sp>
    </p:spTree>
    <p:extLst>
      <p:ext uri="{BB962C8B-B14F-4D97-AF65-F5344CB8AC3E}">
        <p14:creationId xmlns:p14="http://schemas.microsoft.com/office/powerpoint/2010/main" val="39676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9CD760A8-A07B-41B9-B5F3-7F268E10A7FF}"/>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A718814E-EEF3-4D58-BD04-53EBFA8C753D}"/>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4C02CB7F-4D93-49C0-A952-33428EA4D227}"/>
              </a:ext>
            </a:extLst>
          </p:cNvPr>
          <p:cNvSpPr>
            <a:spLocks noGrp="1" noChangeArrowheads="1"/>
          </p:cNvSpPr>
          <p:nvPr>
            <p:ph type="sldNum" sz="quarter" idx="12"/>
          </p:nvPr>
        </p:nvSpPr>
        <p:spPr>
          <a:ln/>
        </p:spPr>
        <p:txBody>
          <a:bodyPr/>
          <a:lstStyle>
            <a:lvl1pPr>
              <a:defRPr/>
            </a:lvl1pPr>
          </a:lstStyle>
          <a:p>
            <a:fld id="{469F9EEF-6DEA-4CDC-B029-C94821AEA2EA}" type="slidenum">
              <a:rPr lang="ru-RU" altLang="ru-RU"/>
              <a:pPr/>
              <a:t>‹#›</a:t>
            </a:fld>
            <a:endParaRPr lang="ru-RU" altLang="ru-RU"/>
          </a:p>
        </p:txBody>
      </p:sp>
    </p:spTree>
    <p:extLst>
      <p:ext uri="{BB962C8B-B14F-4D97-AF65-F5344CB8AC3E}">
        <p14:creationId xmlns:p14="http://schemas.microsoft.com/office/powerpoint/2010/main" val="1943691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86CF297-E2D3-41B8-AA16-2FB4709AB4F3}"/>
              </a:ext>
            </a:extLst>
          </p:cNvPr>
          <p:cNvSpPr>
            <a:spLocks noGrp="1"/>
          </p:cNvSpPr>
          <p:nvPr>
            <p:ph type="dt" sz="half" idx="10"/>
          </p:nvPr>
        </p:nvSpPr>
        <p:spPr/>
        <p:txBody>
          <a:bodyPr/>
          <a:lstStyle/>
          <a:p>
            <a:pPr>
              <a:defRPr/>
            </a:pPr>
            <a:endParaRPr lang="ru-RU"/>
          </a:p>
        </p:txBody>
      </p:sp>
      <p:sp>
        <p:nvSpPr>
          <p:cNvPr id="3" name="Нижний колонтитул 2">
            <a:extLst>
              <a:ext uri="{FF2B5EF4-FFF2-40B4-BE49-F238E27FC236}">
                <a16:creationId xmlns:a16="http://schemas.microsoft.com/office/drawing/2014/main" id="{0D0C0F77-F2BA-45A4-BF00-DB500A996577}"/>
              </a:ext>
            </a:extLst>
          </p:cNvPr>
          <p:cNvSpPr>
            <a:spLocks noGrp="1"/>
          </p:cNvSpPr>
          <p:nvPr>
            <p:ph type="ftr" sz="quarter" idx="11"/>
          </p:nvPr>
        </p:nvSpPr>
        <p:spPr/>
        <p:txBody>
          <a:bodyPr/>
          <a:lstStyle/>
          <a:p>
            <a:pPr>
              <a:defRPr/>
            </a:pPr>
            <a:endParaRPr lang="ru-RU"/>
          </a:p>
        </p:txBody>
      </p:sp>
      <p:sp>
        <p:nvSpPr>
          <p:cNvPr id="4" name="Номер слайда 3">
            <a:extLst>
              <a:ext uri="{FF2B5EF4-FFF2-40B4-BE49-F238E27FC236}">
                <a16:creationId xmlns:a16="http://schemas.microsoft.com/office/drawing/2014/main" id="{1457AE8F-FE9B-42F2-B4FA-F907B5928D58}"/>
              </a:ext>
            </a:extLst>
          </p:cNvPr>
          <p:cNvSpPr>
            <a:spLocks noGrp="1"/>
          </p:cNvSpPr>
          <p:nvPr>
            <p:ph type="sldNum" sz="quarter" idx="12"/>
          </p:nvPr>
        </p:nvSpPr>
        <p:spPr/>
        <p:txBody>
          <a:bodyPr/>
          <a:lstStyle/>
          <a:p>
            <a:fld id="{A5D1D4BD-102D-42C3-9F98-2699CD8A2B12}" type="slidenum">
              <a:rPr lang="ru-RU" altLang="ru-RU" smtClean="0"/>
              <a:pPr/>
              <a:t>‹#›</a:t>
            </a:fld>
            <a:endParaRPr lang="ru-RU" altLang="ru-RU"/>
          </a:p>
        </p:txBody>
      </p:sp>
    </p:spTree>
    <p:extLst>
      <p:ext uri="{BB962C8B-B14F-4D97-AF65-F5344CB8AC3E}">
        <p14:creationId xmlns:p14="http://schemas.microsoft.com/office/powerpoint/2010/main" val="1819051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D8A1DF-EE15-4EDC-9F68-873EAE1CAFF1}"/>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12CE4BAB-8FBF-465C-80D7-0A30BE483A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9D9BC5A-81BA-4AFF-83E4-864B149C72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2F864EDF-B5B0-4076-A3A5-172C7F19103A}"/>
              </a:ext>
            </a:extLst>
          </p:cNvPr>
          <p:cNvSpPr>
            <a:spLocks noGrp="1"/>
          </p:cNvSpPr>
          <p:nvPr>
            <p:ph type="dt" sz="half" idx="10"/>
          </p:nvPr>
        </p:nvSpPr>
        <p:spPr/>
        <p:txBody>
          <a:bodyPr/>
          <a:lstStyle/>
          <a:p>
            <a:pPr>
              <a:defRPr/>
            </a:pPr>
            <a:endParaRPr lang="ru-RU"/>
          </a:p>
        </p:txBody>
      </p:sp>
      <p:sp>
        <p:nvSpPr>
          <p:cNvPr id="6" name="Нижний колонтитул 5">
            <a:extLst>
              <a:ext uri="{FF2B5EF4-FFF2-40B4-BE49-F238E27FC236}">
                <a16:creationId xmlns:a16="http://schemas.microsoft.com/office/drawing/2014/main" id="{F479361A-821C-4098-855C-17AF63D4EDFC}"/>
              </a:ext>
            </a:extLst>
          </p:cNvPr>
          <p:cNvSpPr>
            <a:spLocks noGrp="1"/>
          </p:cNvSpPr>
          <p:nvPr>
            <p:ph type="ftr" sz="quarter" idx="11"/>
          </p:nvPr>
        </p:nvSpPr>
        <p:spPr/>
        <p:txBody>
          <a:bodyPr/>
          <a:lstStyle/>
          <a:p>
            <a:pPr>
              <a:defRPr/>
            </a:pPr>
            <a:endParaRPr lang="ru-RU"/>
          </a:p>
        </p:txBody>
      </p:sp>
      <p:sp>
        <p:nvSpPr>
          <p:cNvPr id="7" name="Номер слайда 6">
            <a:extLst>
              <a:ext uri="{FF2B5EF4-FFF2-40B4-BE49-F238E27FC236}">
                <a16:creationId xmlns:a16="http://schemas.microsoft.com/office/drawing/2014/main" id="{93ACFEAF-1CEB-44CE-A20C-CBF67F11F774}"/>
              </a:ext>
            </a:extLst>
          </p:cNvPr>
          <p:cNvSpPr>
            <a:spLocks noGrp="1"/>
          </p:cNvSpPr>
          <p:nvPr>
            <p:ph type="sldNum" sz="quarter" idx="12"/>
          </p:nvPr>
        </p:nvSpPr>
        <p:spPr/>
        <p:txBody>
          <a:bodyPr/>
          <a:lstStyle/>
          <a:p>
            <a:fld id="{2CCD82C6-8D5D-40BB-A82B-006E06020500}" type="slidenum">
              <a:rPr lang="ru-RU" altLang="ru-RU" smtClean="0"/>
              <a:pPr/>
              <a:t>‹#›</a:t>
            </a:fld>
            <a:endParaRPr lang="ru-RU" altLang="ru-RU"/>
          </a:p>
        </p:txBody>
      </p:sp>
    </p:spTree>
    <p:extLst>
      <p:ext uri="{BB962C8B-B14F-4D97-AF65-F5344CB8AC3E}">
        <p14:creationId xmlns:p14="http://schemas.microsoft.com/office/powerpoint/2010/main" val="301988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B9E08-4E2F-4D0D-B4B2-54969A124894}"/>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FE99D0E4-3CA2-4451-9FAA-4C22E33C4F4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a16="http://schemas.microsoft.com/office/drawing/2014/main" id="{9E0503DE-4282-4796-AA26-2FD7FA4D36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F90A03C5-B079-4266-AE48-8D2BC80C83BB}"/>
              </a:ext>
            </a:extLst>
          </p:cNvPr>
          <p:cNvSpPr>
            <a:spLocks noGrp="1"/>
          </p:cNvSpPr>
          <p:nvPr>
            <p:ph type="dt" sz="half" idx="10"/>
          </p:nvPr>
        </p:nvSpPr>
        <p:spPr/>
        <p:txBody>
          <a:bodyPr/>
          <a:lstStyle/>
          <a:p>
            <a:pPr>
              <a:defRPr/>
            </a:pPr>
            <a:endParaRPr lang="ru-RU"/>
          </a:p>
        </p:txBody>
      </p:sp>
      <p:sp>
        <p:nvSpPr>
          <p:cNvPr id="6" name="Нижний колонтитул 5">
            <a:extLst>
              <a:ext uri="{FF2B5EF4-FFF2-40B4-BE49-F238E27FC236}">
                <a16:creationId xmlns:a16="http://schemas.microsoft.com/office/drawing/2014/main" id="{FBC92F59-23B1-4D6D-A32B-A282552569B6}"/>
              </a:ext>
            </a:extLst>
          </p:cNvPr>
          <p:cNvSpPr>
            <a:spLocks noGrp="1"/>
          </p:cNvSpPr>
          <p:nvPr>
            <p:ph type="ftr" sz="quarter" idx="11"/>
          </p:nvPr>
        </p:nvSpPr>
        <p:spPr/>
        <p:txBody>
          <a:bodyPr/>
          <a:lstStyle/>
          <a:p>
            <a:pPr>
              <a:defRPr/>
            </a:pPr>
            <a:endParaRPr lang="ru-RU"/>
          </a:p>
        </p:txBody>
      </p:sp>
      <p:sp>
        <p:nvSpPr>
          <p:cNvPr id="7" name="Номер слайда 6">
            <a:extLst>
              <a:ext uri="{FF2B5EF4-FFF2-40B4-BE49-F238E27FC236}">
                <a16:creationId xmlns:a16="http://schemas.microsoft.com/office/drawing/2014/main" id="{45BBC19B-E98A-4630-931C-326B0FF97B69}"/>
              </a:ext>
            </a:extLst>
          </p:cNvPr>
          <p:cNvSpPr>
            <a:spLocks noGrp="1"/>
          </p:cNvSpPr>
          <p:nvPr>
            <p:ph type="sldNum" sz="quarter" idx="12"/>
          </p:nvPr>
        </p:nvSpPr>
        <p:spPr/>
        <p:txBody>
          <a:bodyPr/>
          <a:lstStyle/>
          <a:p>
            <a:fld id="{7511D8D7-9032-4285-BA0E-790771286020}" type="slidenum">
              <a:rPr lang="ru-RU" altLang="ru-RU" smtClean="0"/>
              <a:pPr/>
              <a:t>‹#›</a:t>
            </a:fld>
            <a:endParaRPr lang="ru-RU" altLang="ru-RU"/>
          </a:p>
        </p:txBody>
      </p:sp>
    </p:spTree>
    <p:extLst>
      <p:ext uri="{BB962C8B-B14F-4D97-AF65-F5344CB8AC3E}">
        <p14:creationId xmlns:p14="http://schemas.microsoft.com/office/powerpoint/2010/main" val="3065162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B3FC90-4CC8-429D-B83C-1F3BDB3B6CE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E6FC7D2-72BD-4166-9180-03405803A97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FF0B5A3-591A-4D22-892F-6F74D5DDB076}"/>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A9B3061C-1D8A-48B5-BBCA-FDEE377B214D}"/>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C7369C2E-48A5-4A22-BFC5-63CB9E0E94BC}"/>
              </a:ext>
            </a:extLst>
          </p:cNvPr>
          <p:cNvSpPr>
            <a:spLocks noGrp="1"/>
          </p:cNvSpPr>
          <p:nvPr>
            <p:ph type="sldNum" sz="quarter" idx="12"/>
          </p:nvPr>
        </p:nvSpPr>
        <p:spPr/>
        <p:txBody>
          <a:bodyPr/>
          <a:lstStyle/>
          <a:p>
            <a:fld id="{0EE03554-D94D-4694-80F0-EA2B3F61DA68}" type="slidenum">
              <a:rPr lang="ru-RU" altLang="ru-RU" smtClean="0"/>
              <a:pPr/>
              <a:t>‹#›</a:t>
            </a:fld>
            <a:endParaRPr lang="ru-RU" altLang="ru-RU"/>
          </a:p>
        </p:txBody>
      </p:sp>
    </p:spTree>
    <p:extLst>
      <p:ext uri="{BB962C8B-B14F-4D97-AF65-F5344CB8AC3E}">
        <p14:creationId xmlns:p14="http://schemas.microsoft.com/office/powerpoint/2010/main" val="618025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AACD6DF-5179-4D00-8BDD-DC61AE89B995}"/>
              </a:ext>
            </a:extLst>
          </p:cNvPr>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0C33457-C1ED-4E9C-95F6-7FBB24D3E01E}"/>
              </a:ext>
            </a:extLst>
          </p:cNvPr>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B577592-0412-4F76-AA93-32BAEB6045F0}"/>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6D7A96F5-F66C-4893-98AF-1B8DA1D341A6}"/>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730B53F9-2197-4C11-97E2-70D1BD17779A}"/>
              </a:ext>
            </a:extLst>
          </p:cNvPr>
          <p:cNvSpPr>
            <a:spLocks noGrp="1"/>
          </p:cNvSpPr>
          <p:nvPr>
            <p:ph type="sldNum" sz="quarter" idx="12"/>
          </p:nvPr>
        </p:nvSpPr>
        <p:spPr/>
        <p:txBody>
          <a:bodyPr/>
          <a:lstStyle/>
          <a:p>
            <a:fld id="{826A59CC-8841-429E-9743-C3E1BE76EE47}" type="slidenum">
              <a:rPr lang="ru-RU" altLang="ru-RU" smtClean="0"/>
              <a:pPr/>
              <a:t>‹#›</a:t>
            </a:fld>
            <a:endParaRPr lang="ru-RU" altLang="ru-RU"/>
          </a:p>
        </p:txBody>
      </p:sp>
    </p:spTree>
    <p:extLst>
      <p:ext uri="{BB962C8B-B14F-4D97-AF65-F5344CB8AC3E}">
        <p14:creationId xmlns:p14="http://schemas.microsoft.com/office/powerpoint/2010/main" val="4248462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fld id="{07033902-9E1B-439A-BE80-A6DA78DD5363}" type="slidenum">
              <a:rPr lang="ru-RU" altLang="ru-RU" smtClean="0"/>
              <a:pPr/>
              <a:t>‹#›</a:t>
            </a:fld>
            <a:endParaRPr lang="ru-RU" altLang="ru-RU"/>
          </a:p>
        </p:txBody>
      </p:sp>
    </p:spTree>
    <p:extLst>
      <p:ext uri="{BB962C8B-B14F-4D97-AF65-F5344CB8AC3E}">
        <p14:creationId xmlns:p14="http://schemas.microsoft.com/office/powerpoint/2010/main" val="171724574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fld id="{469F9EEF-6DEA-4CDC-B029-C94821AEA2EA}" type="slidenum">
              <a:rPr lang="ru-RU" altLang="ru-RU" smtClean="0"/>
              <a:pPr/>
              <a:t>‹#›</a:t>
            </a:fld>
            <a:endParaRPr lang="ru-RU" altLang="ru-RU"/>
          </a:p>
        </p:txBody>
      </p:sp>
    </p:spTree>
    <p:extLst>
      <p:ext uri="{BB962C8B-B14F-4D97-AF65-F5344CB8AC3E}">
        <p14:creationId xmlns:p14="http://schemas.microsoft.com/office/powerpoint/2010/main" val="1216465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fld id="{76BFFE0F-A188-4F29-B5AB-A1FD29FB85B4}" type="slidenum">
              <a:rPr lang="ru-RU" altLang="ru-RU" smtClean="0"/>
              <a:pPr/>
              <a:t>‹#›</a:t>
            </a:fld>
            <a:endParaRPr lang="ru-RU" altLang="ru-RU"/>
          </a:p>
        </p:txBody>
      </p:sp>
    </p:spTree>
    <p:extLst>
      <p:ext uri="{BB962C8B-B14F-4D97-AF65-F5344CB8AC3E}">
        <p14:creationId xmlns:p14="http://schemas.microsoft.com/office/powerpoint/2010/main" val="236329981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pPr>
              <a:defRPr/>
            </a:pPr>
            <a:endParaRPr lang="ru-RU"/>
          </a:p>
        </p:txBody>
      </p:sp>
      <p:sp>
        <p:nvSpPr>
          <p:cNvPr id="9" name="Footer Placeholder 8"/>
          <p:cNvSpPr>
            <a:spLocks noGrp="1"/>
          </p:cNvSpPr>
          <p:nvPr>
            <p:ph type="ftr" sz="quarter" idx="11"/>
          </p:nvPr>
        </p:nvSpPr>
        <p:spPr/>
        <p:txBody>
          <a:bodyPr/>
          <a:lstStyle/>
          <a:p>
            <a:pPr>
              <a:defRPr/>
            </a:pPr>
            <a:endParaRPr lang="ru-RU"/>
          </a:p>
        </p:txBody>
      </p:sp>
      <p:sp>
        <p:nvSpPr>
          <p:cNvPr id="10" name="Slide Number Placeholder 9"/>
          <p:cNvSpPr>
            <a:spLocks noGrp="1"/>
          </p:cNvSpPr>
          <p:nvPr>
            <p:ph type="sldNum" sz="quarter" idx="12"/>
          </p:nvPr>
        </p:nvSpPr>
        <p:spPr/>
        <p:txBody>
          <a:bodyPr/>
          <a:lstStyle/>
          <a:p>
            <a:fld id="{3CCC2452-E834-4610-8467-8CAEF99164CC}" type="slidenum">
              <a:rPr lang="ru-RU" altLang="ru-RU" smtClean="0"/>
              <a:pPr/>
              <a:t>‹#›</a:t>
            </a:fld>
            <a:endParaRPr lang="ru-RU" altLang="ru-RU"/>
          </a:p>
        </p:txBody>
      </p:sp>
    </p:spTree>
    <p:extLst>
      <p:ext uri="{BB962C8B-B14F-4D97-AF65-F5344CB8AC3E}">
        <p14:creationId xmlns:p14="http://schemas.microsoft.com/office/powerpoint/2010/main" val="878051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2239" y="3143250"/>
            <a:ext cx="3288024"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fld id="{86D2ED68-E723-434F-8726-00E786762D24}" type="slidenum">
              <a:rPr lang="ru-RU" altLang="ru-RU" smtClean="0"/>
              <a:pPr/>
              <a:t>‹#›</a:t>
            </a:fld>
            <a:endParaRPr lang="ru-RU" alt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40963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73E68682-E63B-4177-AEEA-3170960DF671}"/>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FDF61C1F-15D7-4BD5-B353-4F5DC621C3A5}"/>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4E24B21C-FB00-4D98-A31B-FD19E97862A7}"/>
              </a:ext>
            </a:extLst>
          </p:cNvPr>
          <p:cNvSpPr>
            <a:spLocks noGrp="1" noChangeArrowheads="1"/>
          </p:cNvSpPr>
          <p:nvPr>
            <p:ph type="sldNum" sz="quarter" idx="12"/>
          </p:nvPr>
        </p:nvSpPr>
        <p:spPr>
          <a:ln/>
        </p:spPr>
        <p:txBody>
          <a:bodyPr/>
          <a:lstStyle>
            <a:lvl1pPr>
              <a:defRPr/>
            </a:lvl1pPr>
          </a:lstStyle>
          <a:p>
            <a:fld id="{76BFFE0F-A188-4F29-B5AB-A1FD29FB85B4}" type="slidenum">
              <a:rPr lang="ru-RU" altLang="ru-RU"/>
              <a:pPr/>
              <a:t>‹#›</a:t>
            </a:fld>
            <a:endParaRPr lang="ru-RU" altLang="ru-RU"/>
          </a:p>
        </p:txBody>
      </p:sp>
    </p:spTree>
    <p:extLst>
      <p:ext uri="{BB962C8B-B14F-4D97-AF65-F5344CB8AC3E}">
        <p14:creationId xmlns:p14="http://schemas.microsoft.com/office/powerpoint/2010/main" val="1585339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fld id="{52E84C16-178F-484D-BBF1-1234C9C423A7}" type="slidenum">
              <a:rPr lang="ru-RU" altLang="ru-RU" smtClean="0"/>
              <a:pPr/>
              <a:t>‹#›</a:t>
            </a:fld>
            <a:endParaRPr lang="ru-RU" altLang="ru-RU"/>
          </a:p>
        </p:txBody>
      </p:sp>
    </p:spTree>
    <p:extLst>
      <p:ext uri="{BB962C8B-B14F-4D97-AF65-F5344CB8AC3E}">
        <p14:creationId xmlns:p14="http://schemas.microsoft.com/office/powerpoint/2010/main" val="236320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fld id="{A5D1D4BD-102D-42C3-9F98-2699CD8A2B12}" type="slidenum">
              <a:rPr lang="ru-RU" altLang="ru-RU" smtClean="0"/>
              <a:pPr/>
              <a:t>‹#›</a:t>
            </a:fld>
            <a:endParaRPr lang="ru-RU" altLang="ru-RU"/>
          </a:p>
        </p:txBody>
      </p:sp>
    </p:spTree>
    <p:extLst>
      <p:ext uri="{BB962C8B-B14F-4D97-AF65-F5344CB8AC3E}">
        <p14:creationId xmlns:p14="http://schemas.microsoft.com/office/powerpoint/2010/main" val="1437603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9" name="Date Placeholder 8"/>
          <p:cNvSpPr>
            <a:spLocks noGrp="1"/>
          </p:cNvSpPr>
          <p:nvPr>
            <p:ph type="dt" sz="half" idx="10"/>
          </p:nvPr>
        </p:nvSpPr>
        <p:spPr/>
        <p:txBody>
          <a:bodyPr/>
          <a:lstStyle/>
          <a:p>
            <a:pPr>
              <a:defRPr/>
            </a:pPr>
            <a:endParaRPr lang="ru-RU"/>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endParaRPr lang="ru-RU"/>
          </a:p>
        </p:txBody>
      </p:sp>
      <p:sp>
        <p:nvSpPr>
          <p:cNvPr id="11" name="Slide Number Placeholder 10"/>
          <p:cNvSpPr>
            <a:spLocks noGrp="1"/>
          </p:cNvSpPr>
          <p:nvPr>
            <p:ph type="sldNum" sz="quarter" idx="12"/>
          </p:nvPr>
        </p:nvSpPr>
        <p:spPr/>
        <p:txBody>
          <a:bodyPr/>
          <a:lstStyle/>
          <a:p>
            <a:fld id="{2CCD82C6-8D5D-40BB-A82B-006E06020500}" type="slidenum">
              <a:rPr lang="ru-RU" altLang="ru-RU" smtClean="0"/>
              <a:pPr/>
              <a:t>‹#›</a:t>
            </a:fld>
            <a:endParaRPr lang="ru-RU" altLang="ru-RU"/>
          </a:p>
        </p:txBody>
      </p:sp>
    </p:spTree>
    <p:extLst>
      <p:ext uri="{BB962C8B-B14F-4D97-AF65-F5344CB8AC3E}">
        <p14:creationId xmlns:p14="http://schemas.microsoft.com/office/powerpoint/2010/main" val="1648190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ru-RU"/>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endParaRPr lang="ru-RU"/>
          </a:p>
        </p:txBody>
      </p:sp>
      <p:sp>
        <p:nvSpPr>
          <p:cNvPr id="10" name="Slide Number Placeholder 9"/>
          <p:cNvSpPr>
            <a:spLocks noGrp="1"/>
          </p:cNvSpPr>
          <p:nvPr>
            <p:ph type="sldNum" sz="quarter" idx="12"/>
          </p:nvPr>
        </p:nvSpPr>
        <p:spPr/>
        <p:txBody>
          <a:bodyPr/>
          <a:lstStyle/>
          <a:p>
            <a:fld id="{7511D8D7-9032-4285-BA0E-790771286020}" type="slidenum">
              <a:rPr lang="ru-RU" altLang="ru-RU" smtClean="0"/>
              <a:pPr/>
              <a:t>‹#›</a:t>
            </a:fld>
            <a:endParaRPr lang="ru-RU" altLang="ru-RU"/>
          </a:p>
        </p:txBody>
      </p:sp>
    </p:spTree>
    <p:extLst>
      <p:ext uri="{BB962C8B-B14F-4D97-AF65-F5344CB8AC3E}">
        <p14:creationId xmlns:p14="http://schemas.microsoft.com/office/powerpoint/2010/main" val="932710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0EE03554-D94D-4694-80F0-EA2B3F61DA68}" type="slidenum">
              <a:rPr lang="ru-RU" altLang="ru-RU" smtClean="0"/>
              <a:pPr/>
              <a:t>‹#›</a:t>
            </a:fld>
            <a:endParaRPr lang="ru-RU" altLang="ru-RU"/>
          </a:p>
        </p:txBody>
      </p:sp>
    </p:spTree>
    <p:extLst>
      <p:ext uri="{BB962C8B-B14F-4D97-AF65-F5344CB8AC3E}">
        <p14:creationId xmlns:p14="http://schemas.microsoft.com/office/powerpoint/2010/main" val="743031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826A59CC-8841-429E-9743-C3E1BE76EE47}" type="slidenum">
              <a:rPr lang="ru-RU" altLang="ru-RU" smtClean="0"/>
              <a:pPr/>
              <a:t>‹#›</a:t>
            </a:fld>
            <a:endParaRPr lang="ru-RU" altLang="ru-RU"/>
          </a:p>
        </p:txBody>
      </p:sp>
    </p:spTree>
    <p:extLst>
      <p:ext uri="{BB962C8B-B14F-4D97-AF65-F5344CB8AC3E}">
        <p14:creationId xmlns:p14="http://schemas.microsoft.com/office/powerpoint/2010/main" val="2993250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1325563"/>
          </a:xfrm>
        </p:spPr>
        <p:txBody>
          <a:bodyPr/>
          <a:lstStyle/>
          <a:p>
            <a:r>
              <a:rPr lang="ru-RU"/>
              <a:t>Образец заголовка</a:t>
            </a:r>
          </a:p>
        </p:txBody>
      </p:sp>
      <p:sp>
        <p:nvSpPr>
          <p:cNvPr id="3" name="Текст 2"/>
          <p:cNvSpPr>
            <a:spLocks noGrp="1"/>
          </p:cNvSpPr>
          <p:nvPr>
            <p:ph type="body" sz="half" idx="1"/>
          </p:nvPr>
        </p:nvSpPr>
        <p:spPr>
          <a:xfrm>
            <a:off x="301625" y="1676400"/>
            <a:ext cx="4194175" cy="44227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76400"/>
            <a:ext cx="4194175" cy="44227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C2C7B4F-04CA-4BDD-B74E-251CB9D442DE}"/>
              </a:ext>
            </a:extLst>
          </p:cNvPr>
          <p:cNvSpPr>
            <a:spLocks noGrp="1"/>
          </p:cNvSpPr>
          <p:nvPr>
            <p:ph type="dt" sz="half" idx="10"/>
          </p:nvPr>
        </p:nvSpPr>
        <p:spPr>
          <a:xfrm>
            <a:off x="304800" y="6245225"/>
            <a:ext cx="2286000" cy="476250"/>
          </a:xfrm>
        </p:spPr>
        <p:txBody>
          <a:bodyPr/>
          <a:lstStyle>
            <a:lvl1pPr>
              <a:defRPr/>
            </a:lvl1pPr>
          </a:lstStyle>
          <a:p>
            <a:pPr>
              <a:defRPr/>
            </a:pPr>
            <a:endParaRPr lang="ru-RU"/>
          </a:p>
        </p:txBody>
      </p:sp>
      <p:sp>
        <p:nvSpPr>
          <p:cNvPr id="6" name="Нижний колонтитул 5">
            <a:extLst>
              <a:ext uri="{FF2B5EF4-FFF2-40B4-BE49-F238E27FC236}">
                <a16:creationId xmlns:a16="http://schemas.microsoft.com/office/drawing/2014/main" id="{EC210B16-F55C-4BDE-A28F-C80DB79ED11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6">
            <a:extLst>
              <a:ext uri="{FF2B5EF4-FFF2-40B4-BE49-F238E27FC236}">
                <a16:creationId xmlns:a16="http://schemas.microsoft.com/office/drawing/2014/main" id="{0ABB7311-2C88-4D88-83BB-823B772FDB57}"/>
              </a:ext>
            </a:extLst>
          </p:cNvPr>
          <p:cNvSpPr>
            <a:spLocks noGrp="1"/>
          </p:cNvSpPr>
          <p:nvPr>
            <p:ph type="sldNum" sz="quarter" idx="12"/>
          </p:nvPr>
        </p:nvSpPr>
        <p:spPr>
          <a:xfrm>
            <a:off x="6553200" y="6245225"/>
            <a:ext cx="2286000" cy="476250"/>
          </a:xfrm>
        </p:spPr>
        <p:txBody>
          <a:bodyPr/>
          <a:lstStyle>
            <a:lvl1pPr>
              <a:defRPr/>
            </a:lvl1pPr>
          </a:lstStyle>
          <a:p>
            <a:fld id="{D8DA1696-A703-4CE1-A74B-59EE907DF482}" type="slidenum">
              <a:rPr lang="ru-RU" altLang="ru-RU"/>
              <a:pPr/>
              <a:t>‹#›</a:t>
            </a:fld>
            <a:endParaRPr lang="ru-RU" altLang="ru-RU"/>
          </a:p>
        </p:txBody>
      </p:sp>
    </p:spTree>
    <p:extLst>
      <p:ext uri="{BB962C8B-B14F-4D97-AF65-F5344CB8AC3E}">
        <p14:creationId xmlns:p14="http://schemas.microsoft.com/office/powerpoint/2010/main" val="2674071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ru-RU"/>
              <a:t>Образец заголовка</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07033902-9E1B-439A-BE80-A6DA78DD5363}" type="slidenum">
              <a:rPr lang="ru-RU" altLang="ru-RU" smtClean="0"/>
              <a:pPr/>
              <a:t>‹#›</a:t>
            </a:fld>
            <a:endParaRPr lang="ru-RU" altLang="ru-RU"/>
          </a:p>
        </p:txBody>
      </p:sp>
    </p:spTree>
    <p:extLst>
      <p:ext uri="{BB962C8B-B14F-4D97-AF65-F5344CB8AC3E}">
        <p14:creationId xmlns:p14="http://schemas.microsoft.com/office/powerpoint/2010/main" val="3407556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469F9EEF-6DEA-4CDC-B029-C94821AEA2EA}" type="slidenum">
              <a:rPr lang="ru-RU" altLang="ru-RU" smtClean="0"/>
              <a:pPr/>
              <a:t>‹#›</a:t>
            </a:fld>
            <a:endParaRPr lang="ru-RU" altLang="ru-RU"/>
          </a:p>
        </p:txBody>
      </p:sp>
    </p:spTree>
    <p:extLst>
      <p:ext uri="{BB962C8B-B14F-4D97-AF65-F5344CB8AC3E}">
        <p14:creationId xmlns:p14="http://schemas.microsoft.com/office/powerpoint/2010/main" val="3661105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76BFFE0F-A188-4F29-B5AB-A1FD29FB85B4}" type="slidenum">
              <a:rPr lang="ru-RU" altLang="ru-RU" smtClean="0"/>
              <a:pPr/>
              <a:t>‹#›</a:t>
            </a:fld>
            <a:endParaRPr lang="ru-RU" altLang="ru-RU"/>
          </a:p>
        </p:txBody>
      </p:sp>
    </p:spTree>
    <p:extLst>
      <p:ext uri="{BB962C8B-B14F-4D97-AF65-F5344CB8AC3E}">
        <p14:creationId xmlns:p14="http://schemas.microsoft.com/office/powerpoint/2010/main" val="69733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066C931B-3A14-452B-9692-6E9C0435834A}"/>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11CB4369-BF7B-4033-B27B-40EECD88712B}"/>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837FB01B-4856-43B9-9E45-525581E44FCF}"/>
              </a:ext>
            </a:extLst>
          </p:cNvPr>
          <p:cNvSpPr>
            <a:spLocks noGrp="1" noChangeArrowheads="1"/>
          </p:cNvSpPr>
          <p:nvPr>
            <p:ph type="sldNum" sz="quarter" idx="12"/>
          </p:nvPr>
        </p:nvSpPr>
        <p:spPr>
          <a:ln/>
        </p:spPr>
        <p:txBody>
          <a:bodyPr/>
          <a:lstStyle>
            <a:lvl1pPr>
              <a:defRPr/>
            </a:lvl1pPr>
          </a:lstStyle>
          <a:p>
            <a:fld id="{3CCC2452-E834-4610-8467-8CAEF99164CC}" type="slidenum">
              <a:rPr lang="ru-RU" altLang="ru-RU"/>
              <a:pPr/>
              <a:t>‹#›</a:t>
            </a:fld>
            <a:endParaRPr lang="ru-RU" altLang="ru-RU"/>
          </a:p>
        </p:txBody>
      </p:sp>
    </p:spTree>
    <p:extLst>
      <p:ext uri="{BB962C8B-B14F-4D97-AF65-F5344CB8AC3E}">
        <p14:creationId xmlns:p14="http://schemas.microsoft.com/office/powerpoint/2010/main" val="1351095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3CCC2452-E834-4610-8467-8CAEF99164CC}" type="slidenum">
              <a:rPr lang="ru-RU" altLang="ru-RU" smtClean="0"/>
              <a:pPr/>
              <a:t>‹#›</a:t>
            </a:fld>
            <a:endParaRPr lang="ru-RU" altLang="ru-RU"/>
          </a:p>
        </p:txBody>
      </p:sp>
    </p:spTree>
    <p:extLst>
      <p:ext uri="{BB962C8B-B14F-4D97-AF65-F5344CB8AC3E}">
        <p14:creationId xmlns:p14="http://schemas.microsoft.com/office/powerpoint/2010/main" val="1990769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fld id="{FC1E583D-8C4B-4DE8-8BFC-06460E32EDEF}" type="slidenum">
              <a:rPr lang="ru-RU" altLang="ru-RU" smtClean="0"/>
              <a:pPr/>
              <a:t>‹#›</a:t>
            </a:fld>
            <a:endParaRPr lang="ru-RU" altLang="ru-RU"/>
          </a:p>
        </p:txBody>
      </p:sp>
    </p:spTree>
    <p:extLst>
      <p:ext uri="{BB962C8B-B14F-4D97-AF65-F5344CB8AC3E}">
        <p14:creationId xmlns:p14="http://schemas.microsoft.com/office/powerpoint/2010/main" val="2849951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fld id="{52E84C16-178F-484D-BBF1-1234C9C423A7}" type="slidenum">
              <a:rPr lang="ru-RU" altLang="ru-RU" smtClean="0"/>
              <a:pPr/>
              <a:t>‹#›</a:t>
            </a:fld>
            <a:endParaRPr lang="ru-RU" altLang="ru-RU"/>
          </a:p>
        </p:txBody>
      </p:sp>
    </p:spTree>
    <p:extLst>
      <p:ext uri="{BB962C8B-B14F-4D97-AF65-F5344CB8AC3E}">
        <p14:creationId xmlns:p14="http://schemas.microsoft.com/office/powerpoint/2010/main" val="884376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fld id="{A5D1D4BD-102D-42C3-9F98-2699CD8A2B12}" type="slidenum">
              <a:rPr lang="ru-RU" altLang="ru-RU" smtClean="0"/>
              <a:pPr/>
              <a:t>‹#›</a:t>
            </a:fld>
            <a:endParaRPr lang="ru-RU" altLang="ru-RU"/>
          </a:p>
        </p:txBody>
      </p:sp>
    </p:spTree>
    <p:extLst>
      <p:ext uri="{BB962C8B-B14F-4D97-AF65-F5344CB8AC3E}">
        <p14:creationId xmlns:p14="http://schemas.microsoft.com/office/powerpoint/2010/main" val="450734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2CCD82C6-8D5D-40BB-A82B-006E06020500}" type="slidenum">
              <a:rPr lang="ru-RU" altLang="ru-RU" smtClean="0"/>
              <a:pPr/>
              <a:t>‹#›</a:t>
            </a:fld>
            <a:endParaRPr lang="ru-RU" altLang="ru-RU"/>
          </a:p>
        </p:txBody>
      </p:sp>
    </p:spTree>
    <p:extLst>
      <p:ext uri="{BB962C8B-B14F-4D97-AF65-F5344CB8AC3E}">
        <p14:creationId xmlns:p14="http://schemas.microsoft.com/office/powerpoint/2010/main" val="3445103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7511D8D7-9032-4285-BA0E-790771286020}" type="slidenum">
              <a:rPr lang="ru-RU" altLang="ru-RU" smtClean="0"/>
              <a:pPr/>
              <a:t>‹#›</a:t>
            </a:fld>
            <a:endParaRPr lang="ru-RU" altLang="ru-RU"/>
          </a:p>
        </p:txBody>
      </p:sp>
    </p:spTree>
    <p:extLst>
      <p:ext uri="{BB962C8B-B14F-4D97-AF65-F5344CB8AC3E}">
        <p14:creationId xmlns:p14="http://schemas.microsoft.com/office/powerpoint/2010/main" val="3440011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3221882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1217002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86D2ED68-E723-434F-8726-00E786762D24}" type="slidenum">
              <a:rPr lang="ru-RU" altLang="ru-RU" smtClean="0"/>
              <a:pPr/>
              <a:t>‹#›</a:t>
            </a:fld>
            <a:endParaRPr lang="ru-RU" altLang="ru-RU"/>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92615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3687428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3819EEC4-2A3E-4CFE-9F62-F80EEAAD8E00}"/>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a16="http://schemas.microsoft.com/office/drawing/2014/main" id="{929AA8E4-CEBA-437A-84B3-41EECFADF449}"/>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a16="http://schemas.microsoft.com/office/drawing/2014/main" id="{50342DFC-0E3B-415A-A072-B816065E5981}"/>
              </a:ext>
            </a:extLst>
          </p:cNvPr>
          <p:cNvSpPr>
            <a:spLocks noGrp="1" noChangeArrowheads="1"/>
          </p:cNvSpPr>
          <p:nvPr>
            <p:ph type="sldNum" sz="quarter" idx="12"/>
          </p:nvPr>
        </p:nvSpPr>
        <p:spPr>
          <a:ln/>
        </p:spPr>
        <p:txBody>
          <a:bodyPr/>
          <a:lstStyle>
            <a:lvl1pPr>
              <a:defRPr/>
            </a:lvl1pPr>
          </a:lstStyle>
          <a:p>
            <a:fld id="{FC1E583D-8C4B-4DE8-8BFC-06460E32EDEF}" type="slidenum">
              <a:rPr lang="ru-RU" altLang="ru-RU"/>
              <a:pPr/>
              <a:t>‹#›</a:t>
            </a:fld>
            <a:endParaRPr lang="ru-RU" altLang="ru-RU"/>
          </a:p>
        </p:txBody>
      </p:sp>
    </p:spTree>
    <p:extLst>
      <p:ext uri="{BB962C8B-B14F-4D97-AF65-F5344CB8AC3E}">
        <p14:creationId xmlns:p14="http://schemas.microsoft.com/office/powerpoint/2010/main" val="1488261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3224068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2538134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0EE03554-D94D-4694-80F0-EA2B3F61DA68}" type="slidenum">
              <a:rPr lang="ru-RU" altLang="ru-RU" smtClean="0"/>
              <a:pPr/>
              <a:t>‹#›</a:t>
            </a:fld>
            <a:endParaRPr lang="ru-RU" altLang="ru-RU"/>
          </a:p>
        </p:txBody>
      </p:sp>
    </p:spTree>
    <p:extLst>
      <p:ext uri="{BB962C8B-B14F-4D97-AF65-F5344CB8AC3E}">
        <p14:creationId xmlns:p14="http://schemas.microsoft.com/office/powerpoint/2010/main" val="2565042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826A59CC-8841-429E-9743-C3E1BE76EE47}" type="slidenum">
              <a:rPr lang="ru-RU" altLang="ru-RU" smtClean="0"/>
              <a:pPr/>
              <a:t>‹#›</a:t>
            </a:fld>
            <a:endParaRPr lang="ru-RU" altLang="ru-RU"/>
          </a:p>
        </p:txBody>
      </p:sp>
    </p:spTree>
    <p:extLst>
      <p:ext uri="{BB962C8B-B14F-4D97-AF65-F5344CB8AC3E}">
        <p14:creationId xmlns:p14="http://schemas.microsoft.com/office/powerpoint/2010/main" val="1563262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D1705B-F327-4F11-808A-AD54A828A5EC}"/>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A389F65D-7AEC-4D4F-83AE-83D9E188DF0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A2BD1474-31EE-4E39-83A3-344713980226}"/>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2973BEFC-24F6-4C0B-A5DD-45A8E8D194BC}"/>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4107DF47-627D-4CA9-AA59-8E031C443965}"/>
              </a:ext>
            </a:extLst>
          </p:cNvPr>
          <p:cNvSpPr>
            <a:spLocks noGrp="1"/>
          </p:cNvSpPr>
          <p:nvPr>
            <p:ph type="sldNum" sz="quarter" idx="12"/>
          </p:nvPr>
        </p:nvSpPr>
        <p:spPr/>
        <p:txBody>
          <a:bodyPr/>
          <a:lstStyle/>
          <a:p>
            <a:fld id="{07033902-9E1B-439A-BE80-A6DA78DD5363}" type="slidenum">
              <a:rPr lang="ru-RU" altLang="ru-RU" smtClean="0"/>
              <a:pPr/>
              <a:t>‹#›</a:t>
            </a:fld>
            <a:endParaRPr lang="ru-RU" altLang="ru-RU"/>
          </a:p>
        </p:txBody>
      </p:sp>
    </p:spTree>
    <p:extLst>
      <p:ext uri="{BB962C8B-B14F-4D97-AF65-F5344CB8AC3E}">
        <p14:creationId xmlns:p14="http://schemas.microsoft.com/office/powerpoint/2010/main" val="174122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A3A74B-8420-465D-8E6E-BC41F790850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5DC309E-6D93-4336-BA81-511D0D9AB27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FEDEB22-FE53-4406-9239-30438004F5EC}"/>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686AED22-CD0B-48D9-879B-D9E264D4BED0}"/>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00CC70FB-6865-4530-8DD6-2BE5D9BBB4DC}"/>
              </a:ext>
            </a:extLst>
          </p:cNvPr>
          <p:cNvSpPr>
            <a:spLocks noGrp="1"/>
          </p:cNvSpPr>
          <p:nvPr>
            <p:ph type="sldNum" sz="quarter" idx="12"/>
          </p:nvPr>
        </p:nvSpPr>
        <p:spPr/>
        <p:txBody>
          <a:bodyPr/>
          <a:lstStyle/>
          <a:p>
            <a:fld id="{469F9EEF-6DEA-4CDC-B029-C94821AEA2EA}" type="slidenum">
              <a:rPr lang="ru-RU" altLang="ru-RU" smtClean="0"/>
              <a:pPr/>
              <a:t>‹#›</a:t>
            </a:fld>
            <a:endParaRPr lang="ru-RU" altLang="ru-RU"/>
          </a:p>
        </p:txBody>
      </p:sp>
    </p:spTree>
    <p:extLst>
      <p:ext uri="{BB962C8B-B14F-4D97-AF65-F5344CB8AC3E}">
        <p14:creationId xmlns:p14="http://schemas.microsoft.com/office/powerpoint/2010/main" val="38605868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A952C2-EB53-4316-BE33-EABA1A060ABB}"/>
              </a:ext>
            </a:extLst>
          </p:cNvPr>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2476E0D0-F71E-4891-A22E-9E3988D5E09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8A63F69-81D6-45C0-9B21-B018500A3B3A}"/>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4D7DB02E-CE48-4633-8588-6001A9A88EE1}"/>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D8DB3230-A9CA-435F-AC48-C4EFBE31C63E}"/>
              </a:ext>
            </a:extLst>
          </p:cNvPr>
          <p:cNvSpPr>
            <a:spLocks noGrp="1"/>
          </p:cNvSpPr>
          <p:nvPr>
            <p:ph type="sldNum" sz="quarter" idx="12"/>
          </p:nvPr>
        </p:nvSpPr>
        <p:spPr/>
        <p:txBody>
          <a:bodyPr/>
          <a:lstStyle/>
          <a:p>
            <a:fld id="{76BFFE0F-A188-4F29-B5AB-A1FD29FB85B4}" type="slidenum">
              <a:rPr lang="ru-RU" altLang="ru-RU" smtClean="0"/>
              <a:pPr/>
              <a:t>‹#›</a:t>
            </a:fld>
            <a:endParaRPr lang="ru-RU" altLang="ru-RU"/>
          </a:p>
        </p:txBody>
      </p:sp>
    </p:spTree>
    <p:extLst>
      <p:ext uri="{BB962C8B-B14F-4D97-AF65-F5344CB8AC3E}">
        <p14:creationId xmlns:p14="http://schemas.microsoft.com/office/powerpoint/2010/main" val="1083360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F460A0-5F77-4956-A51B-159D5D417C6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B77D638-E7AC-4629-B0A4-48BA244A8FA8}"/>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059093D-A766-4DA4-9D4D-8A3D3507E3BD}"/>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94E188B-A17B-4578-BF68-3CD2A5883968}"/>
              </a:ext>
            </a:extLst>
          </p:cNvPr>
          <p:cNvSpPr>
            <a:spLocks noGrp="1"/>
          </p:cNvSpPr>
          <p:nvPr>
            <p:ph type="dt" sz="half" idx="10"/>
          </p:nvPr>
        </p:nvSpPr>
        <p:spPr/>
        <p:txBody>
          <a:bodyPr/>
          <a:lstStyle/>
          <a:p>
            <a:pPr>
              <a:defRPr/>
            </a:pPr>
            <a:endParaRPr lang="ru-RU"/>
          </a:p>
        </p:txBody>
      </p:sp>
      <p:sp>
        <p:nvSpPr>
          <p:cNvPr id="6" name="Нижний колонтитул 5">
            <a:extLst>
              <a:ext uri="{FF2B5EF4-FFF2-40B4-BE49-F238E27FC236}">
                <a16:creationId xmlns:a16="http://schemas.microsoft.com/office/drawing/2014/main" id="{71D11F08-51AE-492A-8BD4-A83F1313D599}"/>
              </a:ext>
            </a:extLst>
          </p:cNvPr>
          <p:cNvSpPr>
            <a:spLocks noGrp="1"/>
          </p:cNvSpPr>
          <p:nvPr>
            <p:ph type="ftr" sz="quarter" idx="11"/>
          </p:nvPr>
        </p:nvSpPr>
        <p:spPr/>
        <p:txBody>
          <a:bodyPr/>
          <a:lstStyle/>
          <a:p>
            <a:pPr>
              <a:defRPr/>
            </a:pPr>
            <a:endParaRPr lang="ru-RU"/>
          </a:p>
        </p:txBody>
      </p:sp>
      <p:sp>
        <p:nvSpPr>
          <p:cNvPr id="7" name="Номер слайда 6">
            <a:extLst>
              <a:ext uri="{FF2B5EF4-FFF2-40B4-BE49-F238E27FC236}">
                <a16:creationId xmlns:a16="http://schemas.microsoft.com/office/drawing/2014/main" id="{B158F9FA-62D7-4692-A4C7-B67B107B769A}"/>
              </a:ext>
            </a:extLst>
          </p:cNvPr>
          <p:cNvSpPr>
            <a:spLocks noGrp="1"/>
          </p:cNvSpPr>
          <p:nvPr>
            <p:ph type="sldNum" sz="quarter" idx="12"/>
          </p:nvPr>
        </p:nvSpPr>
        <p:spPr/>
        <p:txBody>
          <a:bodyPr/>
          <a:lstStyle/>
          <a:p>
            <a:fld id="{3CCC2452-E834-4610-8467-8CAEF99164CC}" type="slidenum">
              <a:rPr lang="ru-RU" altLang="ru-RU" smtClean="0"/>
              <a:pPr/>
              <a:t>‹#›</a:t>
            </a:fld>
            <a:endParaRPr lang="ru-RU" altLang="ru-RU"/>
          </a:p>
        </p:txBody>
      </p:sp>
    </p:spTree>
    <p:extLst>
      <p:ext uri="{BB962C8B-B14F-4D97-AF65-F5344CB8AC3E}">
        <p14:creationId xmlns:p14="http://schemas.microsoft.com/office/powerpoint/2010/main" val="456648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CB5568-A33D-48A4-9344-9B49F2AD64A8}"/>
              </a:ext>
            </a:extLst>
          </p:cNvPr>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953CF73-A88D-4101-A82E-2BC830488BC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82A3B4DA-9CE2-4E9E-86B2-2E4C36853BD9}"/>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2482FD4-6744-4CDA-8D3F-D29113B2A66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7967BDD0-D06F-48E3-BC62-974FE3CD30E3}"/>
              </a:ext>
            </a:extLst>
          </p:cNvPr>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8E8CE1E-C29E-49E9-B40E-DDA7868EAE26}"/>
              </a:ext>
            </a:extLst>
          </p:cNvPr>
          <p:cNvSpPr>
            <a:spLocks noGrp="1"/>
          </p:cNvSpPr>
          <p:nvPr>
            <p:ph type="dt" sz="half" idx="10"/>
          </p:nvPr>
        </p:nvSpPr>
        <p:spPr/>
        <p:txBody>
          <a:bodyPr/>
          <a:lstStyle/>
          <a:p>
            <a:pPr>
              <a:defRPr/>
            </a:pPr>
            <a:endParaRPr lang="ru-RU"/>
          </a:p>
        </p:txBody>
      </p:sp>
      <p:sp>
        <p:nvSpPr>
          <p:cNvPr id="8" name="Нижний колонтитул 7">
            <a:extLst>
              <a:ext uri="{FF2B5EF4-FFF2-40B4-BE49-F238E27FC236}">
                <a16:creationId xmlns:a16="http://schemas.microsoft.com/office/drawing/2014/main" id="{10C1F5D4-4457-483E-B687-60062631B553}"/>
              </a:ext>
            </a:extLst>
          </p:cNvPr>
          <p:cNvSpPr>
            <a:spLocks noGrp="1"/>
          </p:cNvSpPr>
          <p:nvPr>
            <p:ph type="ftr" sz="quarter" idx="11"/>
          </p:nvPr>
        </p:nvSpPr>
        <p:spPr/>
        <p:txBody>
          <a:bodyPr/>
          <a:lstStyle/>
          <a:p>
            <a:pPr>
              <a:defRPr/>
            </a:pPr>
            <a:endParaRPr lang="ru-RU"/>
          </a:p>
        </p:txBody>
      </p:sp>
      <p:sp>
        <p:nvSpPr>
          <p:cNvPr id="9" name="Номер слайда 8">
            <a:extLst>
              <a:ext uri="{FF2B5EF4-FFF2-40B4-BE49-F238E27FC236}">
                <a16:creationId xmlns:a16="http://schemas.microsoft.com/office/drawing/2014/main" id="{C06DF8FF-9F4B-4BAB-B907-5997F039A149}"/>
              </a:ext>
            </a:extLst>
          </p:cNvPr>
          <p:cNvSpPr>
            <a:spLocks noGrp="1"/>
          </p:cNvSpPr>
          <p:nvPr>
            <p:ph type="sldNum" sz="quarter" idx="12"/>
          </p:nvPr>
        </p:nvSpPr>
        <p:spPr/>
        <p:txBody>
          <a:bodyPr/>
          <a:lstStyle/>
          <a:p>
            <a:fld id="{FC1E583D-8C4B-4DE8-8BFC-06460E32EDEF}" type="slidenum">
              <a:rPr lang="ru-RU" altLang="ru-RU" smtClean="0"/>
              <a:pPr/>
              <a:t>‹#›</a:t>
            </a:fld>
            <a:endParaRPr lang="ru-RU" altLang="ru-RU"/>
          </a:p>
        </p:txBody>
      </p:sp>
    </p:spTree>
    <p:extLst>
      <p:ext uri="{BB962C8B-B14F-4D97-AF65-F5344CB8AC3E}">
        <p14:creationId xmlns:p14="http://schemas.microsoft.com/office/powerpoint/2010/main" val="3189548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BC7A06-3293-452D-84D6-9B16CBB054D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9A6C512-C38D-4775-8CDA-FBEF7339EE09}"/>
              </a:ext>
            </a:extLst>
          </p:cNvPr>
          <p:cNvSpPr>
            <a:spLocks noGrp="1"/>
          </p:cNvSpPr>
          <p:nvPr>
            <p:ph type="dt" sz="half" idx="10"/>
          </p:nvPr>
        </p:nvSpPr>
        <p:spPr/>
        <p:txBody>
          <a:bodyPr/>
          <a:lstStyle/>
          <a:p>
            <a:pPr>
              <a:defRPr/>
            </a:pPr>
            <a:endParaRPr lang="ru-RU"/>
          </a:p>
        </p:txBody>
      </p:sp>
      <p:sp>
        <p:nvSpPr>
          <p:cNvPr id="4" name="Нижний колонтитул 3">
            <a:extLst>
              <a:ext uri="{FF2B5EF4-FFF2-40B4-BE49-F238E27FC236}">
                <a16:creationId xmlns:a16="http://schemas.microsoft.com/office/drawing/2014/main" id="{8A7B1158-B93E-414D-AAF2-1D2C91757033}"/>
              </a:ext>
            </a:extLst>
          </p:cNvPr>
          <p:cNvSpPr>
            <a:spLocks noGrp="1"/>
          </p:cNvSpPr>
          <p:nvPr>
            <p:ph type="ftr" sz="quarter" idx="11"/>
          </p:nvPr>
        </p:nvSpPr>
        <p:spPr/>
        <p:txBody>
          <a:bodyPr/>
          <a:lstStyle/>
          <a:p>
            <a:pPr>
              <a:defRPr/>
            </a:pPr>
            <a:endParaRPr lang="ru-RU"/>
          </a:p>
        </p:txBody>
      </p:sp>
      <p:sp>
        <p:nvSpPr>
          <p:cNvPr id="5" name="Номер слайда 4">
            <a:extLst>
              <a:ext uri="{FF2B5EF4-FFF2-40B4-BE49-F238E27FC236}">
                <a16:creationId xmlns:a16="http://schemas.microsoft.com/office/drawing/2014/main" id="{339E1439-BB44-46C7-BFD4-8F2832CEE935}"/>
              </a:ext>
            </a:extLst>
          </p:cNvPr>
          <p:cNvSpPr>
            <a:spLocks noGrp="1"/>
          </p:cNvSpPr>
          <p:nvPr>
            <p:ph type="sldNum" sz="quarter" idx="12"/>
          </p:nvPr>
        </p:nvSpPr>
        <p:spPr/>
        <p:txBody>
          <a:bodyPr/>
          <a:lstStyle/>
          <a:p>
            <a:fld id="{52E84C16-178F-484D-BBF1-1234C9C423A7}" type="slidenum">
              <a:rPr lang="ru-RU" altLang="ru-RU" smtClean="0"/>
              <a:pPr/>
              <a:t>‹#›</a:t>
            </a:fld>
            <a:endParaRPr lang="ru-RU" altLang="ru-RU"/>
          </a:p>
        </p:txBody>
      </p:sp>
    </p:spTree>
    <p:extLst>
      <p:ext uri="{BB962C8B-B14F-4D97-AF65-F5344CB8AC3E}">
        <p14:creationId xmlns:p14="http://schemas.microsoft.com/office/powerpoint/2010/main" val="261187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6DC3A7A8-DE47-48EC-B655-2C041E14EF51}"/>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4E47A9B4-1083-4B34-84CA-A4DA6B7696E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E98E104D-B4FD-46B1-B6EE-0843E7A7439C}"/>
              </a:ext>
            </a:extLst>
          </p:cNvPr>
          <p:cNvSpPr>
            <a:spLocks noGrp="1" noChangeArrowheads="1"/>
          </p:cNvSpPr>
          <p:nvPr>
            <p:ph type="sldNum" sz="quarter" idx="12"/>
          </p:nvPr>
        </p:nvSpPr>
        <p:spPr>
          <a:ln/>
        </p:spPr>
        <p:txBody>
          <a:bodyPr/>
          <a:lstStyle>
            <a:lvl1pPr>
              <a:defRPr/>
            </a:lvl1pPr>
          </a:lstStyle>
          <a:p>
            <a:fld id="{52E84C16-178F-484D-BBF1-1234C9C423A7}" type="slidenum">
              <a:rPr lang="ru-RU" altLang="ru-RU"/>
              <a:pPr/>
              <a:t>‹#›</a:t>
            </a:fld>
            <a:endParaRPr lang="ru-RU" altLang="ru-RU"/>
          </a:p>
        </p:txBody>
      </p:sp>
    </p:spTree>
    <p:extLst>
      <p:ext uri="{BB962C8B-B14F-4D97-AF65-F5344CB8AC3E}">
        <p14:creationId xmlns:p14="http://schemas.microsoft.com/office/powerpoint/2010/main" val="1764445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18A3084-F3A9-4632-8BB5-ABE999030FF2}"/>
              </a:ext>
            </a:extLst>
          </p:cNvPr>
          <p:cNvSpPr>
            <a:spLocks noGrp="1"/>
          </p:cNvSpPr>
          <p:nvPr>
            <p:ph type="dt" sz="half" idx="10"/>
          </p:nvPr>
        </p:nvSpPr>
        <p:spPr/>
        <p:txBody>
          <a:bodyPr/>
          <a:lstStyle/>
          <a:p>
            <a:pPr>
              <a:defRPr/>
            </a:pPr>
            <a:endParaRPr lang="ru-RU"/>
          </a:p>
        </p:txBody>
      </p:sp>
      <p:sp>
        <p:nvSpPr>
          <p:cNvPr id="3" name="Нижний колонтитул 2">
            <a:extLst>
              <a:ext uri="{FF2B5EF4-FFF2-40B4-BE49-F238E27FC236}">
                <a16:creationId xmlns:a16="http://schemas.microsoft.com/office/drawing/2014/main" id="{1EBAAB53-3492-418E-B65D-36D3EF7ABED6}"/>
              </a:ext>
            </a:extLst>
          </p:cNvPr>
          <p:cNvSpPr>
            <a:spLocks noGrp="1"/>
          </p:cNvSpPr>
          <p:nvPr>
            <p:ph type="ftr" sz="quarter" idx="11"/>
          </p:nvPr>
        </p:nvSpPr>
        <p:spPr/>
        <p:txBody>
          <a:bodyPr/>
          <a:lstStyle/>
          <a:p>
            <a:pPr>
              <a:defRPr/>
            </a:pPr>
            <a:endParaRPr lang="ru-RU"/>
          </a:p>
        </p:txBody>
      </p:sp>
      <p:sp>
        <p:nvSpPr>
          <p:cNvPr id="4" name="Номер слайда 3">
            <a:extLst>
              <a:ext uri="{FF2B5EF4-FFF2-40B4-BE49-F238E27FC236}">
                <a16:creationId xmlns:a16="http://schemas.microsoft.com/office/drawing/2014/main" id="{D5DA0A44-F3D6-46CC-B5C0-BAC062B0D1DB}"/>
              </a:ext>
            </a:extLst>
          </p:cNvPr>
          <p:cNvSpPr>
            <a:spLocks noGrp="1"/>
          </p:cNvSpPr>
          <p:nvPr>
            <p:ph type="sldNum" sz="quarter" idx="12"/>
          </p:nvPr>
        </p:nvSpPr>
        <p:spPr/>
        <p:txBody>
          <a:bodyPr/>
          <a:lstStyle/>
          <a:p>
            <a:fld id="{A5D1D4BD-102D-42C3-9F98-2699CD8A2B12}" type="slidenum">
              <a:rPr lang="ru-RU" altLang="ru-RU" smtClean="0"/>
              <a:pPr/>
              <a:t>‹#›</a:t>
            </a:fld>
            <a:endParaRPr lang="ru-RU" altLang="ru-RU"/>
          </a:p>
        </p:txBody>
      </p:sp>
    </p:spTree>
    <p:extLst>
      <p:ext uri="{BB962C8B-B14F-4D97-AF65-F5344CB8AC3E}">
        <p14:creationId xmlns:p14="http://schemas.microsoft.com/office/powerpoint/2010/main" val="3715727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C4E87B-2B90-4E65-AD80-AAF4981C794C}"/>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3D8700A4-7FB7-4E7C-8716-CA10F730213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937DDC1-EA4D-412C-B425-88653DCD2B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6B483E82-3A3D-40CD-B363-E0FEBD7BE824}"/>
              </a:ext>
            </a:extLst>
          </p:cNvPr>
          <p:cNvSpPr>
            <a:spLocks noGrp="1"/>
          </p:cNvSpPr>
          <p:nvPr>
            <p:ph type="dt" sz="half" idx="10"/>
          </p:nvPr>
        </p:nvSpPr>
        <p:spPr/>
        <p:txBody>
          <a:bodyPr/>
          <a:lstStyle/>
          <a:p>
            <a:pPr>
              <a:defRPr/>
            </a:pPr>
            <a:endParaRPr lang="ru-RU"/>
          </a:p>
        </p:txBody>
      </p:sp>
      <p:sp>
        <p:nvSpPr>
          <p:cNvPr id="6" name="Нижний колонтитул 5">
            <a:extLst>
              <a:ext uri="{FF2B5EF4-FFF2-40B4-BE49-F238E27FC236}">
                <a16:creationId xmlns:a16="http://schemas.microsoft.com/office/drawing/2014/main" id="{F03215FE-D310-4750-A67F-A466F6EA27F5}"/>
              </a:ext>
            </a:extLst>
          </p:cNvPr>
          <p:cNvSpPr>
            <a:spLocks noGrp="1"/>
          </p:cNvSpPr>
          <p:nvPr>
            <p:ph type="ftr" sz="quarter" idx="11"/>
          </p:nvPr>
        </p:nvSpPr>
        <p:spPr/>
        <p:txBody>
          <a:bodyPr/>
          <a:lstStyle/>
          <a:p>
            <a:pPr>
              <a:defRPr/>
            </a:pPr>
            <a:endParaRPr lang="ru-RU"/>
          </a:p>
        </p:txBody>
      </p:sp>
      <p:sp>
        <p:nvSpPr>
          <p:cNvPr id="7" name="Номер слайда 6">
            <a:extLst>
              <a:ext uri="{FF2B5EF4-FFF2-40B4-BE49-F238E27FC236}">
                <a16:creationId xmlns:a16="http://schemas.microsoft.com/office/drawing/2014/main" id="{BDEAB184-0234-4F1C-BED9-C0D79FD4A941}"/>
              </a:ext>
            </a:extLst>
          </p:cNvPr>
          <p:cNvSpPr>
            <a:spLocks noGrp="1"/>
          </p:cNvSpPr>
          <p:nvPr>
            <p:ph type="sldNum" sz="quarter" idx="12"/>
          </p:nvPr>
        </p:nvSpPr>
        <p:spPr/>
        <p:txBody>
          <a:bodyPr/>
          <a:lstStyle/>
          <a:p>
            <a:fld id="{2CCD82C6-8D5D-40BB-A82B-006E06020500}" type="slidenum">
              <a:rPr lang="ru-RU" altLang="ru-RU" smtClean="0"/>
              <a:pPr/>
              <a:t>‹#›</a:t>
            </a:fld>
            <a:endParaRPr lang="ru-RU" altLang="ru-RU"/>
          </a:p>
        </p:txBody>
      </p:sp>
    </p:spTree>
    <p:extLst>
      <p:ext uri="{BB962C8B-B14F-4D97-AF65-F5344CB8AC3E}">
        <p14:creationId xmlns:p14="http://schemas.microsoft.com/office/powerpoint/2010/main" val="1677635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B448D-4842-4CD8-A88C-0F030CF7AF00}"/>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77C66F5A-CB36-4F69-8A97-ABB87FFA66C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a16="http://schemas.microsoft.com/office/drawing/2014/main" id="{E11402B0-D52D-4CAF-99D0-3C3EF88135B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F2C02A43-4D6A-4081-A5FC-02B202AB2D2D}"/>
              </a:ext>
            </a:extLst>
          </p:cNvPr>
          <p:cNvSpPr>
            <a:spLocks noGrp="1"/>
          </p:cNvSpPr>
          <p:nvPr>
            <p:ph type="dt" sz="half" idx="10"/>
          </p:nvPr>
        </p:nvSpPr>
        <p:spPr/>
        <p:txBody>
          <a:bodyPr/>
          <a:lstStyle/>
          <a:p>
            <a:pPr>
              <a:defRPr/>
            </a:pPr>
            <a:endParaRPr lang="ru-RU"/>
          </a:p>
        </p:txBody>
      </p:sp>
      <p:sp>
        <p:nvSpPr>
          <p:cNvPr id="6" name="Нижний колонтитул 5">
            <a:extLst>
              <a:ext uri="{FF2B5EF4-FFF2-40B4-BE49-F238E27FC236}">
                <a16:creationId xmlns:a16="http://schemas.microsoft.com/office/drawing/2014/main" id="{5A352EC3-533C-4D94-8EFD-5E104F00B756}"/>
              </a:ext>
            </a:extLst>
          </p:cNvPr>
          <p:cNvSpPr>
            <a:spLocks noGrp="1"/>
          </p:cNvSpPr>
          <p:nvPr>
            <p:ph type="ftr" sz="quarter" idx="11"/>
          </p:nvPr>
        </p:nvSpPr>
        <p:spPr/>
        <p:txBody>
          <a:bodyPr/>
          <a:lstStyle/>
          <a:p>
            <a:pPr>
              <a:defRPr/>
            </a:pPr>
            <a:endParaRPr lang="ru-RU"/>
          </a:p>
        </p:txBody>
      </p:sp>
      <p:sp>
        <p:nvSpPr>
          <p:cNvPr id="7" name="Номер слайда 6">
            <a:extLst>
              <a:ext uri="{FF2B5EF4-FFF2-40B4-BE49-F238E27FC236}">
                <a16:creationId xmlns:a16="http://schemas.microsoft.com/office/drawing/2014/main" id="{2C1414FA-03E3-477B-8ADD-B3847112878C}"/>
              </a:ext>
            </a:extLst>
          </p:cNvPr>
          <p:cNvSpPr>
            <a:spLocks noGrp="1"/>
          </p:cNvSpPr>
          <p:nvPr>
            <p:ph type="sldNum" sz="quarter" idx="12"/>
          </p:nvPr>
        </p:nvSpPr>
        <p:spPr/>
        <p:txBody>
          <a:bodyPr/>
          <a:lstStyle/>
          <a:p>
            <a:fld id="{7511D8D7-9032-4285-BA0E-790771286020}" type="slidenum">
              <a:rPr lang="ru-RU" altLang="ru-RU" smtClean="0"/>
              <a:pPr/>
              <a:t>‹#›</a:t>
            </a:fld>
            <a:endParaRPr lang="ru-RU" altLang="ru-RU"/>
          </a:p>
        </p:txBody>
      </p:sp>
    </p:spTree>
    <p:extLst>
      <p:ext uri="{BB962C8B-B14F-4D97-AF65-F5344CB8AC3E}">
        <p14:creationId xmlns:p14="http://schemas.microsoft.com/office/powerpoint/2010/main" val="1962916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6E4E0A-65C7-49FD-B3D9-954B8ED052C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4DA05A7-AFC8-43AA-84DE-F6EF40298B0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166D82C-31C7-4FB2-8AFA-9A9365C8F934}"/>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378A215D-5B84-4851-AF1C-0D1936FB7B3E}"/>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BBD5BB8B-20C0-454B-9CAE-519CAB367B4E}"/>
              </a:ext>
            </a:extLst>
          </p:cNvPr>
          <p:cNvSpPr>
            <a:spLocks noGrp="1"/>
          </p:cNvSpPr>
          <p:nvPr>
            <p:ph type="sldNum" sz="quarter" idx="12"/>
          </p:nvPr>
        </p:nvSpPr>
        <p:spPr/>
        <p:txBody>
          <a:bodyPr/>
          <a:lstStyle/>
          <a:p>
            <a:fld id="{0EE03554-D94D-4694-80F0-EA2B3F61DA68}" type="slidenum">
              <a:rPr lang="ru-RU" altLang="ru-RU" smtClean="0"/>
              <a:pPr/>
              <a:t>‹#›</a:t>
            </a:fld>
            <a:endParaRPr lang="ru-RU" altLang="ru-RU"/>
          </a:p>
        </p:txBody>
      </p:sp>
    </p:spTree>
    <p:extLst>
      <p:ext uri="{BB962C8B-B14F-4D97-AF65-F5344CB8AC3E}">
        <p14:creationId xmlns:p14="http://schemas.microsoft.com/office/powerpoint/2010/main" val="3386101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B30E590-0CA5-4588-A641-4E61E7014B0C}"/>
              </a:ext>
            </a:extLst>
          </p:cNvPr>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C0D0DC4-3DDD-4970-A99D-69542A90BBCA}"/>
              </a:ext>
            </a:extLst>
          </p:cNvPr>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2F1FC8A-FD7B-4E1D-9683-64209AB8536C}"/>
              </a:ext>
            </a:extLst>
          </p:cNvPr>
          <p:cNvSpPr>
            <a:spLocks noGrp="1"/>
          </p:cNvSpPr>
          <p:nvPr>
            <p:ph type="dt" sz="half" idx="10"/>
          </p:nvPr>
        </p:nvSpPr>
        <p:spPr/>
        <p:txBody>
          <a:bodyPr/>
          <a:lstStyle/>
          <a:p>
            <a:pPr>
              <a:defRPr/>
            </a:pPr>
            <a:endParaRPr lang="ru-RU"/>
          </a:p>
        </p:txBody>
      </p:sp>
      <p:sp>
        <p:nvSpPr>
          <p:cNvPr id="5" name="Нижний колонтитул 4">
            <a:extLst>
              <a:ext uri="{FF2B5EF4-FFF2-40B4-BE49-F238E27FC236}">
                <a16:creationId xmlns:a16="http://schemas.microsoft.com/office/drawing/2014/main" id="{5A2EDD94-9DD1-4E04-96E5-8DFF8B552D6F}"/>
              </a:ext>
            </a:extLst>
          </p:cNvPr>
          <p:cNvSpPr>
            <a:spLocks noGrp="1"/>
          </p:cNvSpPr>
          <p:nvPr>
            <p:ph type="ftr" sz="quarter" idx="11"/>
          </p:nvPr>
        </p:nvSpPr>
        <p:spPr/>
        <p:txBody>
          <a:bodyPr/>
          <a:lstStyle/>
          <a:p>
            <a:pPr>
              <a:defRPr/>
            </a:pPr>
            <a:endParaRPr lang="ru-RU"/>
          </a:p>
        </p:txBody>
      </p:sp>
      <p:sp>
        <p:nvSpPr>
          <p:cNvPr id="6" name="Номер слайда 5">
            <a:extLst>
              <a:ext uri="{FF2B5EF4-FFF2-40B4-BE49-F238E27FC236}">
                <a16:creationId xmlns:a16="http://schemas.microsoft.com/office/drawing/2014/main" id="{49AE41F5-A5CD-4839-B4A0-D7B7E98901B1}"/>
              </a:ext>
            </a:extLst>
          </p:cNvPr>
          <p:cNvSpPr>
            <a:spLocks noGrp="1"/>
          </p:cNvSpPr>
          <p:nvPr>
            <p:ph type="sldNum" sz="quarter" idx="12"/>
          </p:nvPr>
        </p:nvSpPr>
        <p:spPr/>
        <p:txBody>
          <a:bodyPr/>
          <a:lstStyle/>
          <a:p>
            <a:fld id="{826A59CC-8841-429E-9743-C3E1BE76EE47}" type="slidenum">
              <a:rPr lang="ru-RU" altLang="ru-RU" smtClean="0"/>
              <a:pPr/>
              <a:t>‹#›</a:t>
            </a:fld>
            <a:endParaRPr lang="ru-RU" altLang="ru-RU"/>
          </a:p>
        </p:txBody>
      </p:sp>
    </p:spTree>
    <p:extLst>
      <p:ext uri="{BB962C8B-B14F-4D97-AF65-F5344CB8AC3E}">
        <p14:creationId xmlns:p14="http://schemas.microsoft.com/office/powerpoint/2010/main" val="2810453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ru-RU"/>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ru-RU"/>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07033902-9E1B-439A-BE80-A6DA78DD5363}" type="slidenum">
              <a:rPr lang="ru-RU" altLang="ru-RU" smtClean="0"/>
              <a:pPr/>
              <a:t>‹#›</a:t>
            </a:fld>
            <a:endParaRPr lang="ru-RU" altLang="ru-RU"/>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29270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469F9EEF-6DEA-4CDC-B029-C94821AEA2EA}" type="slidenum">
              <a:rPr lang="ru-RU" altLang="ru-RU" smtClean="0"/>
              <a:pPr/>
              <a:t>‹#›</a:t>
            </a:fld>
            <a:endParaRPr lang="ru-RU" altLang="ru-RU"/>
          </a:p>
        </p:txBody>
      </p:sp>
    </p:spTree>
    <p:extLst>
      <p:ext uri="{BB962C8B-B14F-4D97-AF65-F5344CB8AC3E}">
        <p14:creationId xmlns:p14="http://schemas.microsoft.com/office/powerpoint/2010/main" val="293301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ru-RU"/>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ru-RU"/>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76BFFE0F-A188-4F29-B5AB-A1FD29FB85B4}" type="slidenum">
              <a:rPr lang="ru-RU" altLang="ru-RU" smtClean="0"/>
              <a:pPr/>
              <a:t>‹#›</a:t>
            </a:fld>
            <a:endParaRPr lang="ru-RU" altLang="ru-RU"/>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18877302"/>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fld id="{3CCC2452-E834-4610-8467-8CAEF99164CC}" type="slidenum">
              <a:rPr lang="ru-RU" altLang="ru-RU" smtClean="0"/>
              <a:pPr/>
              <a:t>‹#›</a:t>
            </a:fld>
            <a:endParaRPr lang="ru-RU" altLang="ru-RU"/>
          </a:p>
        </p:txBody>
      </p:sp>
    </p:spTree>
    <p:extLst>
      <p:ext uri="{BB962C8B-B14F-4D97-AF65-F5344CB8AC3E}">
        <p14:creationId xmlns:p14="http://schemas.microsoft.com/office/powerpoint/2010/main" val="28890159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fld id="{FC1E583D-8C4B-4DE8-8BFC-06460E32EDEF}" type="slidenum">
              <a:rPr lang="ru-RU" altLang="ru-RU" smtClean="0"/>
              <a:pPr/>
              <a:t>‹#›</a:t>
            </a:fld>
            <a:endParaRPr lang="ru-RU" altLang="ru-RU"/>
          </a:p>
        </p:txBody>
      </p:sp>
    </p:spTree>
    <p:extLst>
      <p:ext uri="{BB962C8B-B14F-4D97-AF65-F5344CB8AC3E}">
        <p14:creationId xmlns:p14="http://schemas.microsoft.com/office/powerpoint/2010/main" val="306611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CB247A-22A8-4723-95FC-6CFF81E36B53}"/>
              </a:ext>
            </a:extLst>
          </p:cNvPr>
          <p:cNvSpPr>
            <a:spLocks noGrp="1" noChangeArrowheads="1"/>
          </p:cNvSpPr>
          <p:nvPr>
            <p:ph type="dt" sz="half" idx="10"/>
          </p:nvPr>
        </p:nvSpPr>
        <p:spPr>
          <a:ln/>
        </p:spPr>
        <p:txBody>
          <a:bodyPr/>
          <a:lstStyle>
            <a:lvl1pPr>
              <a:defRPr/>
            </a:lvl1pPr>
          </a:lstStyle>
          <a:p>
            <a:pPr>
              <a:defRPr/>
            </a:pPr>
            <a:endParaRPr lang="ru-RU"/>
          </a:p>
        </p:txBody>
      </p:sp>
      <p:sp>
        <p:nvSpPr>
          <p:cNvPr id="3" name="Rectangle 5">
            <a:extLst>
              <a:ext uri="{FF2B5EF4-FFF2-40B4-BE49-F238E27FC236}">
                <a16:creationId xmlns:a16="http://schemas.microsoft.com/office/drawing/2014/main" id="{83AE9844-26B0-4E59-AF69-E96153E7FD9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a16="http://schemas.microsoft.com/office/drawing/2014/main" id="{EB653908-F20C-4BAB-B872-603E793922E4}"/>
              </a:ext>
            </a:extLst>
          </p:cNvPr>
          <p:cNvSpPr>
            <a:spLocks noGrp="1" noChangeArrowheads="1"/>
          </p:cNvSpPr>
          <p:nvPr>
            <p:ph type="sldNum" sz="quarter" idx="12"/>
          </p:nvPr>
        </p:nvSpPr>
        <p:spPr>
          <a:ln/>
        </p:spPr>
        <p:txBody>
          <a:bodyPr/>
          <a:lstStyle>
            <a:lvl1pPr>
              <a:defRPr/>
            </a:lvl1pPr>
          </a:lstStyle>
          <a:p>
            <a:fld id="{A5D1D4BD-102D-42C3-9F98-2699CD8A2B12}" type="slidenum">
              <a:rPr lang="ru-RU" altLang="ru-RU"/>
              <a:pPr/>
              <a:t>‹#›</a:t>
            </a:fld>
            <a:endParaRPr lang="ru-RU" altLang="ru-RU"/>
          </a:p>
        </p:txBody>
      </p:sp>
    </p:spTree>
    <p:extLst>
      <p:ext uri="{BB962C8B-B14F-4D97-AF65-F5344CB8AC3E}">
        <p14:creationId xmlns:p14="http://schemas.microsoft.com/office/powerpoint/2010/main" val="23238132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fld id="{52E84C16-178F-484D-BBF1-1234C9C423A7}" type="slidenum">
              <a:rPr lang="ru-RU" altLang="ru-RU" smtClean="0"/>
              <a:pPr/>
              <a:t>‹#›</a:t>
            </a:fld>
            <a:endParaRPr lang="ru-RU" altLang="ru-RU"/>
          </a:p>
        </p:txBody>
      </p:sp>
    </p:spTree>
    <p:extLst>
      <p:ext uri="{BB962C8B-B14F-4D97-AF65-F5344CB8AC3E}">
        <p14:creationId xmlns:p14="http://schemas.microsoft.com/office/powerpoint/2010/main" val="2119463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fld id="{A5D1D4BD-102D-42C3-9F98-2699CD8A2B12}" type="slidenum">
              <a:rPr lang="ru-RU" altLang="ru-RU" smtClean="0"/>
              <a:pPr/>
              <a:t>‹#›</a:t>
            </a:fld>
            <a:endParaRPr lang="ru-RU" altLang="ru-RU"/>
          </a:p>
        </p:txBody>
      </p:sp>
    </p:spTree>
    <p:extLst>
      <p:ext uri="{BB962C8B-B14F-4D97-AF65-F5344CB8AC3E}">
        <p14:creationId xmlns:p14="http://schemas.microsoft.com/office/powerpoint/2010/main" val="27749000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pPr>
              <a:defRPr/>
            </a:pPr>
            <a:endParaRPr lang="ru-RU"/>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pPr>
              <a:defRPr/>
            </a:pPr>
            <a:endParaRPr lang="ru-RU"/>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2CCD82C6-8D5D-40BB-A82B-006E06020500}" type="slidenum">
              <a:rPr lang="ru-RU" altLang="ru-RU" smtClean="0"/>
              <a:pPr/>
              <a:t>‹#›</a:t>
            </a:fld>
            <a:endParaRPr lang="ru-RU" altLang="ru-RU"/>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87211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pPr>
              <a:defRPr/>
            </a:pPr>
            <a:endParaRPr lang="ru-RU"/>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pPr>
              <a:defRPr/>
            </a:pPr>
            <a:endParaRPr lang="ru-RU"/>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511D8D7-9032-4285-BA0E-790771286020}" type="slidenum">
              <a:rPr lang="ru-RU" altLang="ru-RU" smtClean="0"/>
              <a:pPr/>
              <a:t>‹#›</a:t>
            </a:fld>
            <a:endParaRPr lang="ru-RU" altLang="ru-RU"/>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68921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0EE03554-D94D-4694-80F0-EA2B3F61DA68}" type="slidenum">
              <a:rPr lang="ru-RU" altLang="ru-RU" smtClean="0"/>
              <a:pPr/>
              <a:t>‹#›</a:t>
            </a:fld>
            <a:endParaRPr lang="ru-RU" altLang="ru-RU"/>
          </a:p>
        </p:txBody>
      </p:sp>
    </p:spTree>
    <p:extLst>
      <p:ext uri="{BB962C8B-B14F-4D97-AF65-F5344CB8AC3E}">
        <p14:creationId xmlns:p14="http://schemas.microsoft.com/office/powerpoint/2010/main" val="2272111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fld id="{826A59CC-8841-429E-9743-C3E1BE76EE47}" type="slidenum">
              <a:rPr lang="ru-RU" altLang="ru-RU" smtClean="0"/>
              <a:pPr/>
              <a:t>‹#›</a:t>
            </a:fld>
            <a:endParaRPr lang="ru-RU" altLang="ru-RU"/>
          </a:p>
        </p:txBody>
      </p:sp>
    </p:spTree>
    <p:extLst>
      <p:ext uri="{BB962C8B-B14F-4D97-AF65-F5344CB8AC3E}">
        <p14:creationId xmlns:p14="http://schemas.microsoft.com/office/powerpoint/2010/main" val="2363040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20EB8AF9-6003-43C7-8AC2-275AE2D0C15F}"/>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1EDE9955-EDFA-4182-9DE7-384158406BEA}"/>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E46A3882-180D-4DCC-BEB1-B097619C53A1}"/>
              </a:ext>
            </a:extLst>
          </p:cNvPr>
          <p:cNvSpPr>
            <a:spLocks noGrp="1" noChangeArrowheads="1"/>
          </p:cNvSpPr>
          <p:nvPr>
            <p:ph type="sldNum" sz="quarter" idx="12"/>
          </p:nvPr>
        </p:nvSpPr>
        <p:spPr>
          <a:ln/>
        </p:spPr>
        <p:txBody>
          <a:bodyPr/>
          <a:lstStyle>
            <a:lvl1pPr>
              <a:defRPr/>
            </a:lvl1pPr>
          </a:lstStyle>
          <a:p>
            <a:fld id="{2CCD82C6-8D5D-40BB-A82B-006E06020500}" type="slidenum">
              <a:rPr lang="ru-RU" altLang="ru-RU"/>
              <a:pPr/>
              <a:t>‹#›</a:t>
            </a:fld>
            <a:endParaRPr lang="ru-RU" altLang="ru-RU"/>
          </a:p>
        </p:txBody>
      </p:sp>
    </p:spTree>
    <p:extLst>
      <p:ext uri="{BB962C8B-B14F-4D97-AF65-F5344CB8AC3E}">
        <p14:creationId xmlns:p14="http://schemas.microsoft.com/office/powerpoint/2010/main" val="169494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A26AEEC1-D3A3-4DB0-AD44-BD1FD3B02AC3}"/>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975D9B45-B20C-40B2-A846-71B6481763E2}"/>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3A5F94D1-A99D-44FE-A006-50F4C2E67544}"/>
              </a:ext>
            </a:extLst>
          </p:cNvPr>
          <p:cNvSpPr>
            <a:spLocks noGrp="1" noChangeArrowheads="1"/>
          </p:cNvSpPr>
          <p:nvPr>
            <p:ph type="sldNum" sz="quarter" idx="12"/>
          </p:nvPr>
        </p:nvSpPr>
        <p:spPr>
          <a:ln/>
        </p:spPr>
        <p:txBody>
          <a:bodyPr/>
          <a:lstStyle>
            <a:lvl1pPr>
              <a:defRPr/>
            </a:lvl1pPr>
          </a:lstStyle>
          <a:p>
            <a:fld id="{7511D8D7-9032-4285-BA0E-790771286020}" type="slidenum">
              <a:rPr lang="ru-RU" altLang="ru-RU"/>
              <a:pPr/>
              <a:t>‹#›</a:t>
            </a:fld>
            <a:endParaRPr lang="ru-RU" altLang="ru-RU"/>
          </a:p>
        </p:txBody>
      </p:sp>
    </p:spTree>
    <p:extLst>
      <p:ext uri="{BB962C8B-B14F-4D97-AF65-F5344CB8AC3E}">
        <p14:creationId xmlns:p14="http://schemas.microsoft.com/office/powerpoint/2010/main" val="3652757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2A910F-D5C0-439F-96BA-F64EEF4501C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8279D008-CD2D-4823-98F0-A947D3EADD8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27233D23-BEF6-4F54-BD2D-F3AADC05C68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ru-RU"/>
          </a:p>
        </p:txBody>
      </p:sp>
      <p:sp>
        <p:nvSpPr>
          <p:cNvPr id="1029" name="Rectangle 5">
            <a:extLst>
              <a:ext uri="{FF2B5EF4-FFF2-40B4-BE49-F238E27FC236}">
                <a16:creationId xmlns:a16="http://schemas.microsoft.com/office/drawing/2014/main" id="{34995314-C34D-4274-95AF-4D729C9BDC2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ru-RU"/>
          </a:p>
        </p:txBody>
      </p:sp>
      <p:sp>
        <p:nvSpPr>
          <p:cNvPr id="1030" name="Rectangle 6">
            <a:extLst>
              <a:ext uri="{FF2B5EF4-FFF2-40B4-BE49-F238E27FC236}">
                <a16:creationId xmlns:a16="http://schemas.microsoft.com/office/drawing/2014/main" id="{B39D8AD1-1667-4889-9EAA-3FD2B08D0FB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D2ED68-E723-434F-8726-00E786762D24}" type="slidenum">
              <a:rPr lang="ru-RU" altLang="ru-RU"/>
              <a:pPr/>
              <a:t>‹#›</a:t>
            </a:fld>
            <a:endParaRPr lang="ru-RU" altLang="ru-RU"/>
          </a:p>
        </p:txBody>
      </p:sp>
    </p:spTree>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BC6D0C-FE70-4EF2-A5F3-6909804C91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6F0B9C2-EBB5-4929-A213-F6D9BDD333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9E82377-6E89-4DE3-B059-9CECA1C552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Нижний колонтитул 4">
            <a:extLst>
              <a:ext uri="{FF2B5EF4-FFF2-40B4-BE49-F238E27FC236}">
                <a16:creationId xmlns:a16="http://schemas.microsoft.com/office/drawing/2014/main" id="{B89A0AB7-3242-4AA1-85B5-09FA126786A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a:extLst>
              <a:ext uri="{FF2B5EF4-FFF2-40B4-BE49-F238E27FC236}">
                <a16:creationId xmlns:a16="http://schemas.microsoft.com/office/drawing/2014/main" id="{A3F57D04-CA66-4253-AF40-874EC35FA38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1590131713"/>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endParaRPr lang="ru-RU"/>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ru-RU"/>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1110180486"/>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40"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ru-RU"/>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ru-RU"/>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766362906"/>
      </p:ext>
    </p:extLst>
  </p:cSld>
  <p:clrMap bg1="dk1" tx1="lt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287035-0707-448C-A75F-D45A7FC690A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CD6F9B5-C35D-42CF-A2B6-15137AFE01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17CB01E-9094-4E87-B7CB-CE90C988015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Нижний колонтитул 4">
            <a:extLst>
              <a:ext uri="{FF2B5EF4-FFF2-40B4-BE49-F238E27FC236}">
                <a16:creationId xmlns:a16="http://schemas.microsoft.com/office/drawing/2014/main" id="{C44F567A-CA0C-4052-B0E6-40D6653A867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a:extLst>
              <a:ext uri="{FF2B5EF4-FFF2-40B4-BE49-F238E27FC236}">
                <a16:creationId xmlns:a16="http://schemas.microsoft.com/office/drawing/2014/main" id="{66E8FD14-8D84-41F5-8B8F-E7B851156D3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D2ED68-E723-434F-8726-00E786762D24}" type="slidenum">
              <a:rPr lang="ru-RU" altLang="ru-RU" smtClean="0"/>
              <a:pPr/>
              <a:t>‹#›</a:t>
            </a:fld>
            <a:endParaRPr lang="ru-RU" altLang="ru-RU"/>
          </a:p>
        </p:txBody>
      </p:sp>
    </p:spTree>
    <p:extLst>
      <p:ext uri="{BB962C8B-B14F-4D97-AF65-F5344CB8AC3E}">
        <p14:creationId xmlns:p14="http://schemas.microsoft.com/office/powerpoint/2010/main" val="195363103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ru-RU"/>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ru-RU"/>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86D2ED68-E723-434F-8726-00E786762D24}" type="slidenum">
              <a:rPr lang="ru-RU" altLang="ru-RU" smtClean="0"/>
              <a:pPr/>
              <a:t>‹#›</a:t>
            </a:fld>
            <a:endParaRPr lang="ru-RU" altLang="ru-RU"/>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13645255"/>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libertatea.ro/uploads/tx_images/3942-131725-stomac.jpg"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D45402F-185C-4D00-B8F5-9722B3739042}"/>
              </a:ext>
            </a:extLst>
          </p:cNvPr>
          <p:cNvSpPr>
            <a:spLocks noGrp="1" noChangeArrowheads="1"/>
          </p:cNvSpPr>
          <p:nvPr>
            <p:ph type="title"/>
          </p:nvPr>
        </p:nvSpPr>
        <p:spPr>
          <a:xfrm>
            <a:off x="468313" y="2060575"/>
            <a:ext cx="8229600" cy="1143000"/>
          </a:xfrm>
        </p:spPr>
        <p:txBody>
          <a:bodyPr/>
          <a:lstStyle/>
          <a:p>
            <a:pPr eaLnBrk="1" hangingPunct="1"/>
            <a:r>
              <a:rPr lang="en-US" altLang="ru-RU" sz="5400" dirty="0">
                <a:solidFill>
                  <a:schemeClr val="folHlink"/>
                </a:solidFill>
              </a:rPr>
              <a:t>CHRONIC PANCREATITIS</a:t>
            </a:r>
            <a:br>
              <a:rPr lang="ru-RU" altLang="ru-RU" sz="5400" dirty="0">
                <a:solidFill>
                  <a:schemeClr val="folHlink"/>
                </a:solidFill>
              </a:rPr>
            </a:br>
            <a:r>
              <a:rPr lang="en-US" altLang="ru-RU" sz="5400" dirty="0">
                <a:solidFill>
                  <a:schemeClr val="folHlink"/>
                </a:solidFill>
              </a:rPr>
              <a:t>CYSTS AND FISTULAS OF THE PANCREAS</a:t>
            </a:r>
            <a:endParaRPr lang="ru-RU" altLang="ru-RU" sz="5400" dirty="0">
              <a:solidFill>
                <a:schemeClr val="folHlink"/>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00A82512-224F-4AC1-9B93-450BCB374170}"/>
              </a:ext>
            </a:extLst>
          </p:cNvPr>
          <p:cNvSpPr>
            <a:spLocks noGrp="1" noChangeArrowheads="1"/>
          </p:cNvSpPr>
          <p:nvPr>
            <p:ph type="body" idx="1"/>
          </p:nvPr>
        </p:nvSpPr>
        <p:spPr>
          <a:xfrm>
            <a:off x="323528" y="260350"/>
            <a:ext cx="8363272" cy="5865813"/>
          </a:xfrm>
        </p:spPr>
        <p:txBody>
          <a:bodyPr/>
          <a:lstStyle/>
          <a:p>
            <a:pPr eaLnBrk="1" hangingPunct="1">
              <a:buFontTx/>
              <a:buNone/>
            </a:pPr>
            <a:r>
              <a:rPr lang="en-US" altLang="ru-RU" sz="3600" dirty="0"/>
              <a:t>Causes of the increase in</a:t>
            </a:r>
            <a:r>
              <a:rPr lang="ru-RU" altLang="ru-RU" sz="3600" dirty="0"/>
              <a:t> </a:t>
            </a:r>
            <a:r>
              <a:rPr lang="en-US" altLang="ru-RU" sz="3600" dirty="0"/>
              <a:t>incidence:</a:t>
            </a:r>
          </a:p>
          <a:p>
            <a:pPr eaLnBrk="1" hangingPunct="1">
              <a:buFontTx/>
              <a:buNone/>
            </a:pPr>
            <a:endParaRPr lang="en-US" altLang="ru-RU" sz="3600" dirty="0"/>
          </a:p>
          <a:p>
            <a:pPr eaLnBrk="1" hangingPunct="1"/>
            <a:r>
              <a:rPr lang="en-US" altLang="ru-RU" dirty="0"/>
              <a:t>Change in diet</a:t>
            </a:r>
          </a:p>
          <a:p>
            <a:pPr eaLnBrk="1" hangingPunct="1"/>
            <a:r>
              <a:rPr lang="en-US" altLang="ru-RU" dirty="0"/>
              <a:t>Alcoholism</a:t>
            </a:r>
          </a:p>
          <a:p>
            <a:pPr marL="228600" indent="-571500" eaLnBrk="1" hangingPunct="1">
              <a:spcBef>
                <a:spcPts val="0"/>
              </a:spcBef>
            </a:pPr>
            <a:r>
              <a:rPr lang="en-US" altLang="ru-RU" dirty="0"/>
              <a:t>An increase in the number of patients</a:t>
            </a:r>
            <a:r>
              <a:rPr lang="ru-RU" altLang="ru-RU" dirty="0"/>
              <a:t> </a:t>
            </a:r>
            <a:r>
              <a:rPr lang="en-US" altLang="ru-RU" dirty="0"/>
              <a:t>with cholelithiasis</a:t>
            </a:r>
          </a:p>
          <a:p>
            <a:pPr eaLnBrk="1" hangingPunct="1"/>
            <a:r>
              <a:rPr lang="en-US" altLang="ru-RU" dirty="0"/>
              <a:t>Diagnostic Improvement</a:t>
            </a:r>
          </a:p>
          <a:p>
            <a:pPr eaLnBrk="1" hangingPunct="1"/>
            <a:r>
              <a:rPr lang="en-US" altLang="ru-RU" dirty="0"/>
              <a:t>Hess (1962) - chronic pancreatitis - </a:t>
            </a:r>
            <a:r>
              <a:rPr lang="en-US" altLang="ru-RU" dirty="0" err="1"/>
              <a:t>pancreatopathy</a:t>
            </a:r>
            <a:r>
              <a:rPr lang="en-US" altLang="ru-RU" dirty="0"/>
              <a:t> after acute pancreatitis.</a:t>
            </a:r>
            <a:endParaRPr lang="ru-RU" altLang="ru-R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a:extLst>
              <a:ext uri="{FF2B5EF4-FFF2-40B4-BE49-F238E27FC236}">
                <a16:creationId xmlns:a16="http://schemas.microsoft.com/office/drawing/2014/main" id="{952604EC-AA95-49BC-BBAE-F6DBD046C9D5}"/>
              </a:ext>
            </a:extLst>
          </p:cNvPr>
          <p:cNvSpPr>
            <a:spLocks noGrp="1" noChangeArrowheads="1"/>
          </p:cNvSpPr>
          <p:nvPr>
            <p:ph type="body" idx="1"/>
          </p:nvPr>
        </p:nvSpPr>
        <p:spPr>
          <a:xfrm>
            <a:off x="0" y="0"/>
            <a:ext cx="9144000" cy="6858000"/>
          </a:xfrm>
        </p:spPr>
        <p:txBody>
          <a:bodyPr/>
          <a:lstStyle/>
          <a:p>
            <a:pPr marL="533400" indent="-533400" algn="ctr" eaLnBrk="1" hangingPunct="1">
              <a:lnSpc>
                <a:spcPct val="80000"/>
              </a:lnSpc>
              <a:buFontTx/>
              <a:buNone/>
            </a:pPr>
            <a:r>
              <a:rPr lang="en-US" altLang="ru-RU" sz="3600" dirty="0"/>
              <a:t>CLASSIFICATION OF FISTULAS.</a:t>
            </a:r>
          </a:p>
          <a:p>
            <a:pPr marL="533400" indent="-533400" algn="ctr" eaLnBrk="1" hangingPunct="1">
              <a:lnSpc>
                <a:spcPct val="80000"/>
              </a:lnSpc>
              <a:buFontTx/>
              <a:buNone/>
            </a:pPr>
            <a:endParaRPr lang="en-US" altLang="ru-RU" sz="2800" dirty="0"/>
          </a:p>
          <a:p>
            <a:pPr marL="533400" indent="-533400" eaLnBrk="1" hangingPunct="1">
              <a:lnSpc>
                <a:spcPct val="80000"/>
              </a:lnSpc>
              <a:buFontTx/>
              <a:buNone/>
            </a:pPr>
            <a:r>
              <a:rPr lang="en-US" altLang="ru-RU" sz="3000" dirty="0"/>
              <a:t>I. By etiology:</a:t>
            </a:r>
          </a:p>
          <a:p>
            <a:pPr marL="533400" indent="-533400" eaLnBrk="1" hangingPunct="1">
              <a:lnSpc>
                <a:spcPct val="80000"/>
              </a:lnSpc>
              <a:buFontTx/>
              <a:buNone/>
            </a:pPr>
            <a:r>
              <a:rPr lang="en-US" altLang="ru-RU" sz="3000" dirty="0"/>
              <a:t>     1 </a:t>
            </a:r>
            <a:r>
              <a:rPr lang="en-US" altLang="ru-RU" sz="3000" dirty="0" err="1"/>
              <a:t>Postnecrotic</a:t>
            </a:r>
            <a:r>
              <a:rPr lang="en-US" altLang="ru-RU" sz="3000" dirty="0"/>
              <a:t> fistula.</a:t>
            </a:r>
          </a:p>
          <a:p>
            <a:pPr marL="533400" indent="-533400" eaLnBrk="1" hangingPunct="1">
              <a:lnSpc>
                <a:spcPct val="80000"/>
              </a:lnSpc>
              <a:buFontTx/>
              <a:buNone/>
            </a:pPr>
            <a:r>
              <a:rPr lang="en-US" altLang="ru-RU" sz="3000" dirty="0"/>
              <a:t>     2. Post-traumatic fistulas (including surgical trauma).</a:t>
            </a:r>
          </a:p>
          <a:p>
            <a:pPr marL="533400" indent="-533400" eaLnBrk="1" hangingPunct="1">
              <a:lnSpc>
                <a:spcPct val="80000"/>
              </a:lnSpc>
              <a:buFontTx/>
              <a:buNone/>
            </a:pPr>
            <a:r>
              <a:rPr lang="en-US" altLang="ru-RU" sz="3000" dirty="0"/>
              <a:t>     3. Fistulas after external drainage of cysts.</a:t>
            </a:r>
          </a:p>
          <a:p>
            <a:pPr marL="533400" indent="-533400" eaLnBrk="1" hangingPunct="1">
              <a:lnSpc>
                <a:spcPct val="80000"/>
              </a:lnSpc>
              <a:buFontTx/>
              <a:buNone/>
            </a:pPr>
            <a:r>
              <a:rPr lang="en-US" altLang="ru-RU" sz="3000" dirty="0"/>
              <a:t>II. According to the clinical course:</a:t>
            </a:r>
          </a:p>
          <a:p>
            <a:pPr marL="533400" indent="-533400" eaLnBrk="1" hangingPunct="1">
              <a:lnSpc>
                <a:spcPct val="80000"/>
              </a:lnSpc>
              <a:buFontTx/>
              <a:buNone/>
            </a:pPr>
            <a:r>
              <a:rPr lang="en-US" altLang="ru-RU" sz="3000" dirty="0"/>
              <a:t>     1. Permanent. 2. Recurrent.</a:t>
            </a:r>
          </a:p>
          <a:p>
            <a:pPr marL="533400" indent="-533400" eaLnBrk="1" hangingPunct="1">
              <a:lnSpc>
                <a:spcPct val="80000"/>
              </a:lnSpc>
              <a:buFontTx/>
              <a:buNone/>
            </a:pPr>
            <a:r>
              <a:rPr lang="en-US" altLang="ru-RU" sz="3000" dirty="0"/>
              <a:t>III. In connection with the duct system of the pancreas:</a:t>
            </a:r>
          </a:p>
          <a:p>
            <a:pPr marL="533400" indent="-533400" eaLnBrk="1" hangingPunct="1">
              <a:lnSpc>
                <a:spcPct val="80000"/>
              </a:lnSpc>
              <a:buFontTx/>
              <a:buNone/>
            </a:pPr>
            <a:r>
              <a:rPr lang="en-US" altLang="ru-RU" sz="3000" dirty="0"/>
              <a:t>     1. Fistula associated with GLP (</a:t>
            </a:r>
            <a:r>
              <a:rPr lang="en-US" altLang="ru-RU" sz="3000" dirty="0" err="1"/>
              <a:t>Wirsungs</a:t>
            </a:r>
            <a:r>
              <a:rPr lang="en-US" altLang="ru-RU" sz="3000" dirty="0"/>
              <a:t>):</a:t>
            </a:r>
          </a:p>
          <a:p>
            <a:pPr marL="533400" indent="-533400" eaLnBrk="1" hangingPunct="1">
              <a:lnSpc>
                <a:spcPct val="80000"/>
              </a:lnSpc>
              <a:buFontTx/>
              <a:buNone/>
            </a:pPr>
            <a:r>
              <a:rPr lang="en-US" altLang="ru-RU" sz="3000" dirty="0"/>
              <a:t>        a) </a:t>
            </a:r>
            <a:r>
              <a:rPr lang="en-US" altLang="ru-RU" sz="3000" dirty="0" err="1"/>
              <a:t>Wirsung</a:t>
            </a:r>
            <a:r>
              <a:rPr lang="en-US" altLang="ru-RU" sz="3000" dirty="0"/>
              <a:t> duct well pass</a:t>
            </a:r>
          </a:p>
          <a:p>
            <a:pPr marL="533400" indent="-533400" eaLnBrk="1" hangingPunct="1">
              <a:lnSpc>
                <a:spcPct val="80000"/>
              </a:lnSpc>
              <a:buFontTx/>
              <a:buNone/>
            </a:pPr>
            <a:r>
              <a:rPr lang="en-US" altLang="ru-RU" sz="3000" dirty="0"/>
              <a:t>        b) </a:t>
            </a:r>
            <a:r>
              <a:rPr lang="en-US" altLang="ru-RU" sz="3000" dirty="0" err="1"/>
              <a:t>Wirsung</a:t>
            </a:r>
            <a:r>
              <a:rPr lang="en-US" altLang="ru-RU" sz="3000" dirty="0"/>
              <a:t> duct poorly pass</a:t>
            </a:r>
          </a:p>
          <a:p>
            <a:pPr marL="533400" indent="-533400" eaLnBrk="1" hangingPunct="1">
              <a:lnSpc>
                <a:spcPct val="80000"/>
              </a:lnSpc>
              <a:buFontTx/>
              <a:buNone/>
            </a:pPr>
            <a:r>
              <a:rPr lang="en-US" altLang="ru-RU" sz="3000" dirty="0"/>
              <a:t>     2. Non-ductal fistulas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a:extLst>
              <a:ext uri="{FF2B5EF4-FFF2-40B4-BE49-F238E27FC236}">
                <a16:creationId xmlns:a16="http://schemas.microsoft.com/office/drawing/2014/main" id="{CEBE7DF0-7948-4BAB-9269-DE61DBE93777}"/>
              </a:ext>
            </a:extLst>
          </p:cNvPr>
          <p:cNvSpPr>
            <a:spLocks noGrp="1" noChangeArrowheads="1"/>
          </p:cNvSpPr>
          <p:nvPr>
            <p:ph type="body" idx="1"/>
          </p:nvPr>
        </p:nvSpPr>
        <p:spPr>
          <a:xfrm>
            <a:off x="0" y="0"/>
            <a:ext cx="9144000" cy="6669088"/>
          </a:xfrm>
        </p:spPr>
        <p:txBody>
          <a:bodyPr/>
          <a:lstStyle/>
          <a:p>
            <a:pPr eaLnBrk="1" hangingPunct="1">
              <a:buFontTx/>
              <a:buNone/>
            </a:pPr>
            <a:r>
              <a:rPr lang="en-US" altLang="ru-RU" sz="3600" dirty="0"/>
              <a:t>IV. According to the fistulous course:</a:t>
            </a:r>
          </a:p>
          <a:p>
            <a:pPr eaLnBrk="1" hangingPunct="1">
              <a:buFontTx/>
              <a:buNone/>
            </a:pPr>
            <a:r>
              <a:rPr lang="en-US" altLang="ru-RU" sz="3600" dirty="0"/>
              <a:t>    1. Outdoor fistulas</a:t>
            </a:r>
          </a:p>
          <a:p>
            <a:pPr eaLnBrk="1" hangingPunct="1">
              <a:buFontTx/>
              <a:buNone/>
            </a:pPr>
            <a:r>
              <a:rPr lang="en-US" altLang="ru-RU" sz="3600" dirty="0"/>
              <a:t>    2. Internal fistulas</a:t>
            </a:r>
          </a:p>
          <a:p>
            <a:pPr eaLnBrk="1" hangingPunct="1">
              <a:buFontTx/>
              <a:buNone/>
            </a:pPr>
            <a:r>
              <a:rPr lang="en-US" altLang="ru-RU" sz="3600" dirty="0"/>
              <a:t>    3. Mixed fistulas.</a:t>
            </a:r>
          </a:p>
          <a:p>
            <a:pPr eaLnBrk="1" hangingPunct="1">
              <a:buFontTx/>
              <a:buNone/>
            </a:pPr>
            <a:r>
              <a:rPr lang="en-US" altLang="ru-RU" sz="3600" dirty="0"/>
              <a:t>V. Localization: head, body, tail</a:t>
            </a:r>
          </a:p>
          <a:p>
            <a:pPr eaLnBrk="1" hangingPunct="1">
              <a:buFontTx/>
              <a:buNone/>
            </a:pPr>
            <a:r>
              <a:rPr lang="en-US" altLang="ru-RU" sz="3600" dirty="0"/>
              <a:t>VI. By the amount of discharge:</a:t>
            </a:r>
          </a:p>
          <a:p>
            <a:pPr eaLnBrk="1" hangingPunct="1">
              <a:buFontTx/>
              <a:buNone/>
            </a:pPr>
            <a:r>
              <a:rPr lang="en-US" altLang="ru-RU" sz="3600" dirty="0"/>
              <a:t>    1. Complete</a:t>
            </a:r>
          </a:p>
          <a:p>
            <a:pPr eaLnBrk="1" hangingPunct="1">
              <a:buFontTx/>
              <a:buNone/>
            </a:pPr>
            <a:r>
              <a:rPr lang="en-US" altLang="ru-RU" sz="3600" dirty="0"/>
              <a:t>    2. Incomplete</a:t>
            </a:r>
            <a:endParaRPr lang="ru-RU" altLang="ru-RU"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a:extLst>
              <a:ext uri="{FF2B5EF4-FFF2-40B4-BE49-F238E27FC236}">
                <a16:creationId xmlns:a16="http://schemas.microsoft.com/office/drawing/2014/main" id="{0C939493-614F-4F4C-A5BE-E8FC82BBD02B}"/>
              </a:ext>
            </a:extLst>
          </p:cNvPr>
          <p:cNvSpPr>
            <a:spLocks noGrp="1" noChangeArrowheads="1"/>
          </p:cNvSpPr>
          <p:nvPr>
            <p:ph type="body" idx="1"/>
          </p:nvPr>
        </p:nvSpPr>
        <p:spPr>
          <a:xfrm>
            <a:off x="0" y="0"/>
            <a:ext cx="9144000" cy="6858000"/>
          </a:xfrm>
        </p:spPr>
        <p:txBody>
          <a:bodyPr/>
          <a:lstStyle/>
          <a:p>
            <a:pPr marL="812800" indent="-812800" algn="ctr" eaLnBrk="1" hangingPunct="1">
              <a:buFontTx/>
              <a:buNone/>
            </a:pPr>
            <a:r>
              <a:rPr lang="en-US" altLang="ru-RU" sz="4000" dirty="0"/>
              <a:t>Three periods of the clinical course</a:t>
            </a:r>
          </a:p>
          <a:p>
            <a:pPr marL="812800" indent="-812800" algn="ctr" eaLnBrk="1" hangingPunct="1">
              <a:buFontTx/>
              <a:buNone/>
            </a:pPr>
            <a:endParaRPr lang="en-US" altLang="ru-RU" sz="4000" dirty="0"/>
          </a:p>
          <a:p>
            <a:pPr eaLnBrk="1" hangingPunct="1"/>
            <a:r>
              <a:rPr lang="en-US" altLang="ru-RU" sz="4000" dirty="0"/>
              <a:t>Fistula formation period</a:t>
            </a:r>
          </a:p>
          <a:p>
            <a:pPr eaLnBrk="1" hangingPunct="1"/>
            <a:r>
              <a:rPr lang="en-US" altLang="ru-RU" sz="4000" dirty="0"/>
              <a:t>The period of functioning of the fistula</a:t>
            </a:r>
          </a:p>
          <a:p>
            <a:pPr eaLnBrk="1" hangingPunct="1"/>
            <a:r>
              <a:rPr lang="en-US" altLang="ru-RU" sz="4000" dirty="0"/>
              <a:t>Complication period</a:t>
            </a:r>
            <a:endParaRPr lang="ru-RU" altLang="ru-RU" sz="40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a:extLst>
              <a:ext uri="{FF2B5EF4-FFF2-40B4-BE49-F238E27FC236}">
                <a16:creationId xmlns:a16="http://schemas.microsoft.com/office/drawing/2014/main" id="{FDEC6EB2-D7F3-44CE-BC81-3DB2CF7D7935}"/>
              </a:ext>
            </a:extLst>
          </p:cNvPr>
          <p:cNvSpPr>
            <a:spLocks noGrp="1" noChangeArrowheads="1"/>
          </p:cNvSpPr>
          <p:nvPr>
            <p:ph type="body" idx="1"/>
          </p:nvPr>
        </p:nvSpPr>
        <p:spPr>
          <a:xfrm>
            <a:off x="0" y="0"/>
            <a:ext cx="9144000" cy="6858000"/>
          </a:xfrm>
        </p:spPr>
        <p:txBody>
          <a:bodyPr/>
          <a:lstStyle/>
          <a:p>
            <a:pPr algn="ctr" eaLnBrk="1" hangingPunct="1">
              <a:buFontTx/>
              <a:buNone/>
            </a:pPr>
            <a:r>
              <a:rPr lang="en-US" altLang="ru-RU" sz="4000" dirty="0"/>
              <a:t>Fistula formation period</a:t>
            </a:r>
          </a:p>
          <a:p>
            <a:pPr algn="ctr" eaLnBrk="1" hangingPunct="1">
              <a:buFontTx/>
              <a:buNone/>
            </a:pPr>
            <a:endParaRPr lang="en-US" altLang="ru-RU" sz="4000" dirty="0"/>
          </a:p>
          <a:p>
            <a:pPr eaLnBrk="1" hangingPunct="1">
              <a:buFontTx/>
              <a:buNone/>
            </a:pPr>
            <a:r>
              <a:rPr lang="en-US" altLang="ru-RU" sz="4000" dirty="0"/>
              <a:t>1. pain in the epigastrium and in the left hypochondrium</a:t>
            </a:r>
          </a:p>
          <a:p>
            <a:pPr eaLnBrk="1" hangingPunct="1">
              <a:buFontTx/>
              <a:buNone/>
            </a:pPr>
            <a:r>
              <a:rPr lang="en-US" altLang="ru-RU" sz="4000" dirty="0"/>
              <a:t>2. dyspeptic disorders</a:t>
            </a:r>
          </a:p>
          <a:p>
            <a:pPr eaLnBrk="1" hangingPunct="1">
              <a:buFontTx/>
              <a:buNone/>
            </a:pPr>
            <a:r>
              <a:rPr lang="en-US" altLang="ru-RU" sz="4000" dirty="0"/>
              <a:t>3. fever</a:t>
            </a:r>
          </a:p>
          <a:p>
            <a:pPr eaLnBrk="1" hangingPunct="1">
              <a:buFontTx/>
              <a:buNone/>
            </a:pPr>
            <a:r>
              <a:rPr lang="en-US" altLang="ru-RU" sz="4000" dirty="0"/>
              <a:t>4. leukocytosis</a:t>
            </a:r>
          </a:p>
          <a:p>
            <a:pPr eaLnBrk="1" hangingPunct="1">
              <a:buFontTx/>
              <a:buNone/>
            </a:pPr>
            <a:r>
              <a:rPr lang="en-US" altLang="ru-RU" sz="4000" dirty="0"/>
              <a:t>5. the appearance of infiltrate in the projection of the pancreas</a:t>
            </a:r>
            <a:endParaRPr lang="ru-RU" altLang="ru-RU" sz="36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a:extLst>
              <a:ext uri="{FF2B5EF4-FFF2-40B4-BE49-F238E27FC236}">
                <a16:creationId xmlns:a16="http://schemas.microsoft.com/office/drawing/2014/main" id="{9FE85CD9-16E5-4D7B-A5E1-040781CB3F1F}"/>
              </a:ext>
            </a:extLst>
          </p:cNvPr>
          <p:cNvSpPr>
            <a:spLocks noGrp="1" noChangeArrowheads="1"/>
          </p:cNvSpPr>
          <p:nvPr>
            <p:ph type="body" idx="1"/>
          </p:nvPr>
        </p:nvSpPr>
        <p:spPr>
          <a:xfrm>
            <a:off x="0" y="0"/>
            <a:ext cx="9144000" cy="6858000"/>
          </a:xfrm>
        </p:spPr>
        <p:txBody>
          <a:bodyPr/>
          <a:lstStyle/>
          <a:p>
            <a:pPr algn="ctr" eaLnBrk="1" hangingPunct="1">
              <a:buFontTx/>
              <a:buNone/>
            </a:pPr>
            <a:r>
              <a:rPr lang="en-US" altLang="ru-RU" sz="4000" dirty="0"/>
              <a:t>The period of functioning of the fistula</a:t>
            </a:r>
          </a:p>
          <a:p>
            <a:pPr algn="ctr" eaLnBrk="1" hangingPunct="1">
              <a:buFontTx/>
              <a:buNone/>
            </a:pPr>
            <a:endParaRPr lang="en-US" altLang="ru-RU" sz="4000" dirty="0"/>
          </a:p>
          <a:p>
            <a:pPr eaLnBrk="1" hangingPunct="1">
              <a:buFontTx/>
              <a:buNone/>
            </a:pPr>
            <a:r>
              <a:rPr lang="en-US" altLang="ru-RU" sz="4000" dirty="0"/>
              <a:t>1. The presence of holes with the release of pancreatic secretion.</a:t>
            </a:r>
          </a:p>
          <a:p>
            <a:pPr eaLnBrk="1" hangingPunct="1">
              <a:buFontTx/>
              <a:buNone/>
            </a:pPr>
            <a:r>
              <a:rPr lang="en-US" altLang="ru-RU" sz="4000" dirty="0"/>
              <a:t>2. Maceration and skin irritation around the fistula.</a:t>
            </a:r>
            <a:endParaRPr lang="ru-RU" altLang="ru-RU"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a:extLst>
              <a:ext uri="{FF2B5EF4-FFF2-40B4-BE49-F238E27FC236}">
                <a16:creationId xmlns:a16="http://schemas.microsoft.com/office/drawing/2014/main" id="{EDF05097-F4B9-4F83-AC71-453D0BF5777C}"/>
              </a:ext>
            </a:extLst>
          </p:cNvPr>
          <p:cNvSpPr>
            <a:spLocks noGrp="1" noChangeArrowheads="1"/>
          </p:cNvSpPr>
          <p:nvPr>
            <p:ph type="body" idx="1"/>
          </p:nvPr>
        </p:nvSpPr>
        <p:spPr>
          <a:xfrm>
            <a:off x="0" y="0"/>
            <a:ext cx="9144000" cy="6858000"/>
          </a:xfrm>
        </p:spPr>
        <p:txBody>
          <a:bodyPr/>
          <a:lstStyle/>
          <a:p>
            <a:pPr marL="444500" indent="-444500" algn="ctr" eaLnBrk="1" hangingPunct="1">
              <a:buFontTx/>
              <a:buNone/>
            </a:pPr>
            <a:r>
              <a:rPr lang="en-US" altLang="ru-RU" sz="3600" dirty="0"/>
              <a:t>COMPLICATION PERIOD</a:t>
            </a:r>
          </a:p>
          <a:p>
            <a:pPr marL="444500" indent="-444500" eaLnBrk="1" hangingPunct="1">
              <a:buFontTx/>
              <a:buNone/>
            </a:pPr>
            <a:endParaRPr lang="en-US" altLang="ru-RU" sz="3600" dirty="0"/>
          </a:p>
          <a:p>
            <a:pPr marL="444500" indent="-444500" eaLnBrk="1" hangingPunct="1">
              <a:buFontTx/>
              <a:buNone/>
            </a:pPr>
            <a:r>
              <a:rPr lang="en-US" altLang="ru-RU" sz="3600" dirty="0"/>
              <a:t>1. Digestion disorder with a disorder of all types of metabolism, acid-base condition (hypoproteinemia, hyponatremia, etc.)</a:t>
            </a:r>
          </a:p>
          <a:p>
            <a:pPr marL="444500" indent="-444500" eaLnBrk="1" hangingPunct="1">
              <a:buFontTx/>
              <a:buNone/>
            </a:pPr>
            <a:r>
              <a:rPr lang="en-US" altLang="ru-RU" sz="3600" dirty="0"/>
              <a:t>2. Dehydration.</a:t>
            </a:r>
          </a:p>
          <a:p>
            <a:pPr marL="444500" indent="-444500" eaLnBrk="1" hangingPunct="1">
              <a:buFontTx/>
              <a:buNone/>
            </a:pPr>
            <a:r>
              <a:rPr lang="en-US" altLang="ru-RU" sz="3600" dirty="0"/>
              <a:t>3. Dystrophy of the parenchymal organs</a:t>
            </a:r>
          </a:p>
          <a:p>
            <a:pPr marL="444500" indent="-444500" eaLnBrk="1" hangingPunct="1">
              <a:buFontTx/>
              <a:buNone/>
            </a:pPr>
            <a:r>
              <a:rPr lang="en-US" altLang="ru-RU" sz="3600" dirty="0"/>
              <a:t>4. Progressive exhaustion</a:t>
            </a:r>
            <a:endParaRPr lang="ru-RU" altLang="ru-RU" sz="36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a:extLst>
              <a:ext uri="{FF2B5EF4-FFF2-40B4-BE49-F238E27FC236}">
                <a16:creationId xmlns:a16="http://schemas.microsoft.com/office/drawing/2014/main" id="{DDB7C979-D5B8-418A-8E08-9AEA8B4DC9DA}"/>
              </a:ext>
            </a:extLst>
          </p:cNvPr>
          <p:cNvSpPr>
            <a:spLocks noGrp="1" noChangeArrowheads="1"/>
          </p:cNvSpPr>
          <p:nvPr>
            <p:ph type="body" idx="1"/>
          </p:nvPr>
        </p:nvSpPr>
        <p:spPr>
          <a:xfrm>
            <a:off x="0" y="0"/>
            <a:ext cx="9144000" cy="6858000"/>
          </a:xfrm>
        </p:spPr>
        <p:txBody>
          <a:bodyPr/>
          <a:lstStyle/>
          <a:p>
            <a:pPr marL="622300" indent="-622300" algn="ctr" eaLnBrk="1" hangingPunct="1">
              <a:lnSpc>
                <a:spcPct val="90000"/>
              </a:lnSpc>
              <a:buFontTx/>
              <a:buNone/>
            </a:pPr>
            <a:r>
              <a:rPr lang="en-US" altLang="ru-RU" sz="2800" b="1" dirty="0"/>
              <a:t>TREATMENT</a:t>
            </a:r>
          </a:p>
          <a:p>
            <a:pPr marL="622300" indent="-622300" eaLnBrk="1" hangingPunct="1">
              <a:lnSpc>
                <a:spcPct val="90000"/>
              </a:lnSpc>
              <a:buFontTx/>
              <a:buNone/>
            </a:pPr>
            <a:r>
              <a:rPr lang="en-US" altLang="ru-RU" sz="2800" b="1" dirty="0"/>
              <a:t>I. Conservative + occlusion (filling)</a:t>
            </a:r>
          </a:p>
          <a:p>
            <a:pPr marL="622300" indent="-622300" eaLnBrk="1" hangingPunct="1">
              <a:lnSpc>
                <a:spcPct val="90000"/>
              </a:lnSpc>
              <a:buFontTx/>
              <a:buNone/>
            </a:pPr>
            <a:r>
              <a:rPr lang="en-US" altLang="ru-RU" sz="2800" b="1" dirty="0"/>
              <a:t>    1. fistula is not connected to the duct</a:t>
            </a:r>
          </a:p>
          <a:p>
            <a:pPr marL="622300" indent="-622300" eaLnBrk="1" hangingPunct="1">
              <a:lnSpc>
                <a:spcPct val="90000"/>
              </a:lnSpc>
              <a:buFontTx/>
              <a:buNone/>
            </a:pPr>
            <a:r>
              <a:rPr lang="en-US" altLang="ru-RU" sz="2800" b="1" dirty="0"/>
              <a:t>    2. fistula associated with the duct and its good patency</a:t>
            </a:r>
          </a:p>
          <a:p>
            <a:pPr marL="622300" indent="-622300" eaLnBrk="1" hangingPunct="1">
              <a:lnSpc>
                <a:spcPct val="90000"/>
              </a:lnSpc>
              <a:buFontTx/>
              <a:buNone/>
            </a:pPr>
            <a:r>
              <a:rPr lang="en-US" altLang="ru-RU" sz="2800" b="1" dirty="0"/>
              <a:t>II. Prompt</a:t>
            </a:r>
          </a:p>
          <a:p>
            <a:pPr marL="622300" indent="-622300" eaLnBrk="1" hangingPunct="1">
              <a:lnSpc>
                <a:spcPct val="90000"/>
              </a:lnSpc>
              <a:buFontTx/>
              <a:buNone/>
            </a:pPr>
            <a:r>
              <a:rPr lang="en-US" altLang="ru-RU" sz="2800" b="1" dirty="0"/>
              <a:t>   1. The ineffectiveness of drug therapy for 3 months;</a:t>
            </a:r>
          </a:p>
          <a:p>
            <a:pPr marL="622300" indent="-622300" eaLnBrk="1" hangingPunct="1">
              <a:lnSpc>
                <a:spcPct val="90000"/>
              </a:lnSpc>
              <a:buFontTx/>
              <a:buNone/>
            </a:pPr>
            <a:r>
              <a:rPr lang="en-US" altLang="ru-RU" sz="2800" b="1" dirty="0"/>
              <a:t>   2. violation of the outflow of pancreatic secretion into the duodenum;</a:t>
            </a:r>
          </a:p>
          <a:p>
            <a:pPr marL="622300" indent="-622300" eaLnBrk="1" hangingPunct="1">
              <a:lnSpc>
                <a:spcPct val="90000"/>
              </a:lnSpc>
              <a:buFontTx/>
              <a:buNone/>
            </a:pPr>
            <a:r>
              <a:rPr lang="en-US" altLang="ru-RU" sz="2800" b="1" dirty="0"/>
              <a:t>   3. the presence of fistulous passage, communicating with poorly draining cavities in </a:t>
            </a:r>
            <a:r>
              <a:rPr lang="en-US" altLang="ru-RU" sz="2800" b="1" dirty="0" err="1"/>
              <a:t>parapancreatic</a:t>
            </a:r>
            <a:r>
              <a:rPr lang="en-US" altLang="ru-RU" sz="2800" b="1" dirty="0"/>
              <a:t> tissue;</a:t>
            </a:r>
          </a:p>
          <a:p>
            <a:pPr marL="622300" indent="-622300" eaLnBrk="1" hangingPunct="1">
              <a:lnSpc>
                <a:spcPct val="90000"/>
              </a:lnSpc>
              <a:buFontTx/>
              <a:buNone/>
            </a:pPr>
            <a:r>
              <a:rPr lang="en-US" altLang="ru-RU" sz="2800" b="1" dirty="0"/>
              <a:t>   4. progression of inflammatory and destructive processes in the pancreas.</a:t>
            </a:r>
            <a:endParaRPr lang="ru-RU" altLang="ru-RU" sz="28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a:extLst>
              <a:ext uri="{FF2B5EF4-FFF2-40B4-BE49-F238E27FC236}">
                <a16:creationId xmlns:a16="http://schemas.microsoft.com/office/drawing/2014/main" id="{9D618167-7107-41B4-A6DE-2C73851BC9E8}"/>
              </a:ext>
            </a:extLst>
          </p:cNvPr>
          <p:cNvSpPr>
            <a:spLocks noGrp="1" noChangeArrowheads="1"/>
          </p:cNvSpPr>
          <p:nvPr>
            <p:ph type="body" idx="1"/>
          </p:nvPr>
        </p:nvSpPr>
        <p:spPr>
          <a:xfrm>
            <a:off x="0" y="0"/>
            <a:ext cx="9144000" cy="6858000"/>
          </a:xfrm>
        </p:spPr>
        <p:txBody>
          <a:bodyPr/>
          <a:lstStyle/>
          <a:p>
            <a:pPr marL="609600" indent="-609600" algn="ctr" eaLnBrk="1" hangingPunct="1">
              <a:lnSpc>
                <a:spcPct val="90000"/>
              </a:lnSpc>
              <a:buFontTx/>
              <a:buNone/>
            </a:pPr>
            <a:r>
              <a:rPr lang="en-US" altLang="ru-RU" dirty="0"/>
              <a:t>Conservative treatment:</a:t>
            </a:r>
          </a:p>
          <a:p>
            <a:pPr marL="609600" indent="-609600" eaLnBrk="1" hangingPunct="1">
              <a:lnSpc>
                <a:spcPct val="90000"/>
              </a:lnSpc>
              <a:buFont typeface="+mj-lt"/>
              <a:buAutoNum type="arabicPeriod"/>
            </a:pPr>
            <a:r>
              <a:rPr lang="en-US" altLang="ru-RU" dirty="0"/>
              <a:t>inhibition of exocrine pancreatic function (</a:t>
            </a:r>
            <a:r>
              <a:rPr lang="en-US" altLang="ru-RU" dirty="0" err="1"/>
              <a:t>sandostatin</a:t>
            </a:r>
            <a:r>
              <a:rPr lang="en-US" altLang="ru-RU" dirty="0"/>
              <a:t>, radiotherapy)</a:t>
            </a:r>
          </a:p>
          <a:p>
            <a:pPr marL="609600" indent="-609600" eaLnBrk="1" hangingPunct="1">
              <a:lnSpc>
                <a:spcPct val="90000"/>
              </a:lnSpc>
              <a:buFont typeface="+mj-lt"/>
              <a:buAutoNum type="arabicPeriod"/>
            </a:pPr>
            <a:r>
              <a:rPr lang="en-US" altLang="ru-RU" dirty="0"/>
              <a:t>inactivation of pancreatic juice enzymes;</a:t>
            </a:r>
          </a:p>
          <a:p>
            <a:pPr marL="609600" indent="-609600" eaLnBrk="1" hangingPunct="1">
              <a:lnSpc>
                <a:spcPct val="90000"/>
              </a:lnSpc>
              <a:buFont typeface="+mj-lt"/>
              <a:buAutoNum type="arabicPeriod"/>
            </a:pPr>
            <a:r>
              <a:rPr lang="en-US" altLang="ru-RU" dirty="0"/>
              <a:t>sanitation of the fistulous course with antiseptics and sclerosants</a:t>
            </a:r>
          </a:p>
          <a:p>
            <a:pPr marL="609600" indent="-609600" eaLnBrk="1" hangingPunct="1">
              <a:lnSpc>
                <a:spcPct val="90000"/>
              </a:lnSpc>
              <a:buFont typeface="+mj-lt"/>
              <a:buAutoNum type="arabicPeriod"/>
            </a:pPr>
            <a:r>
              <a:rPr lang="en-US" altLang="ru-RU" dirty="0"/>
              <a:t>Skin protection around the fistulous course;</a:t>
            </a:r>
          </a:p>
          <a:p>
            <a:pPr marL="609600" indent="-609600" eaLnBrk="1" hangingPunct="1">
              <a:lnSpc>
                <a:spcPct val="90000"/>
              </a:lnSpc>
              <a:buFont typeface="+mj-lt"/>
              <a:buAutoNum type="arabicPeriod"/>
            </a:pPr>
            <a:r>
              <a:rPr lang="en-US" altLang="ru-RU" dirty="0"/>
              <a:t>correction of disorders of protein, carbohydrate, fat, VEO, lipid and other exchanges;</a:t>
            </a:r>
          </a:p>
          <a:p>
            <a:pPr marL="609600" indent="-609600" eaLnBrk="1" hangingPunct="1">
              <a:lnSpc>
                <a:spcPct val="90000"/>
              </a:lnSpc>
              <a:buFont typeface="+mj-lt"/>
              <a:buAutoNum type="arabicPeriod"/>
            </a:pPr>
            <a:r>
              <a:rPr lang="en-US" altLang="ru-RU" dirty="0"/>
              <a:t>treatment of concomitant diseases.</a:t>
            </a:r>
            <a:endParaRPr lang="ru-RU" altLang="ru-RU"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a:extLst>
              <a:ext uri="{FF2B5EF4-FFF2-40B4-BE49-F238E27FC236}">
                <a16:creationId xmlns:a16="http://schemas.microsoft.com/office/drawing/2014/main" id="{6605F548-9A48-470F-AE6F-E95726C3964B}"/>
              </a:ext>
            </a:extLst>
          </p:cNvPr>
          <p:cNvSpPr>
            <a:spLocks noGrp="1" noChangeArrowheads="1"/>
          </p:cNvSpPr>
          <p:nvPr>
            <p:ph type="body" idx="1"/>
          </p:nvPr>
        </p:nvSpPr>
        <p:spPr>
          <a:xfrm>
            <a:off x="0" y="0"/>
            <a:ext cx="9144000" cy="6858000"/>
          </a:xfrm>
        </p:spPr>
        <p:txBody>
          <a:bodyPr/>
          <a:lstStyle/>
          <a:p>
            <a:pPr marL="609600" indent="-609600" algn="ctr" eaLnBrk="1" hangingPunct="1">
              <a:buFontTx/>
              <a:buNone/>
            </a:pPr>
            <a:r>
              <a:rPr lang="en-US" altLang="ru-RU" sz="2800" dirty="0"/>
              <a:t>SURGERY</a:t>
            </a:r>
            <a:endParaRPr lang="ru-RU" altLang="ru-RU" sz="2800" dirty="0"/>
          </a:p>
          <a:p>
            <a:pPr marL="609600" indent="-609600" algn="ctr" eaLnBrk="1" hangingPunct="1">
              <a:buFontTx/>
              <a:buNone/>
            </a:pPr>
            <a:endParaRPr lang="en-US" altLang="ru-RU" sz="2800" dirty="0"/>
          </a:p>
          <a:p>
            <a:pPr marL="609600" indent="-609600" eaLnBrk="1" hangingPunct="1">
              <a:buFontTx/>
              <a:buNone/>
            </a:pPr>
            <a:r>
              <a:rPr lang="en-US" altLang="ru-RU" sz="2800" dirty="0"/>
              <a:t>1. Excision of the fistula with resection of the pancreas,</a:t>
            </a:r>
          </a:p>
          <a:p>
            <a:pPr marL="609600" indent="-609600" eaLnBrk="1" hangingPunct="1">
              <a:buFontTx/>
              <a:buNone/>
            </a:pPr>
            <a:r>
              <a:rPr lang="en-US" altLang="ru-RU" sz="2800" dirty="0"/>
              <a:t>2. Excision of the fistula with resection of the pancreas and the formation of </a:t>
            </a:r>
            <a:r>
              <a:rPr lang="en-US" altLang="ru-RU" sz="2800" dirty="0" err="1"/>
              <a:t>pancreatojejunoanastomosis</a:t>
            </a:r>
            <a:r>
              <a:rPr lang="en-US" altLang="ru-RU" sz="2800" dirty="0"/>
              <a:t>.</a:t>
            </a:r>
          </a:p>
          <a:p>
            <a:pPr marL="609600" indent="-609600" eaLnBrk="1" hangingPunct="1">
              <a:buFontTx/>
              <a:buNone/>
            </a:pPr>
            <a:r>
              <a:rPr lang="en-US" altLang="ru-RU" sz="2800" dirty="0"/>
              <a:t>3. The formation of anastomosis of the fistula with the stomach or intestines (</a:t>
            </a:r>
            <a:r>
              <a:rPr lang="en-US" altLang="ru-RU" sz="2800" dirty="0" err="1"/>
              <a:t>pancreatophilulodigestive</a:t>
            </a:r>
            <a:r>
              <a:rPr lang="en-US" altLang="ru-RU" sz="2800" dirty="0"/>
              <a:t> anastomosis).</a:t>
            </a:r>
          </a:p>
          <a:p>
            <a:pPr marL="609600" indent="-609600" eaLnBrk="1" hangingPunct="1">
              <a:buFontTx/>
              <a:buNone/>
            </a:pPr>
            <a:r>
              <a:rPr lang="en-US" altLang="ru-RU" sz="2800" dirty="0"/>
              <a:t>4. Excision of the fistulous passage with its ligation at the base.</a:t>
            </a:r>
          </a:p>
          <a:p>
            <a:pPr marL="609600" indent="-609600" eaLnBrk="1" hangingPunct="1">
              <a:buFontTx/>
              <a:buNone/>
            </a:pPr>
            <a:r>
              <a:rPr lang="en-US" altLang="ru-RU" sz="2800" dirty="0"/>
              <a:t>5. Fillings of the fistulous course and pancreatic duct</a:t>
            </a:r>
            <a:endParaRPr lang="ru-RU" altLang="ru-RU" sz="28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64BF1740-4429-4648-8C92-5F8629BEDA0F}"/>
              </a:ext>
            </a:extLst>
          </p:cNvPr>
          <p:cNvSpPr>
            <a:spLocks noGrp="1" noChangeArrowheads="1"/>
          </p:cNvSpPr>
          <p:nvPr>
            <p:ph type="title"/>
          </p:nvPr>
        </p:nvSpPr>
        <p:spPr/>
        <p:txBody>
          <a:bodyPr/>
          <a:lstStyle/>
          <a:p>
            <a:pPr eaLnBrk="1" hangingPunct="1"/>
            <a:r>
              <a:rPr lang="ru-RU" altLang="ru-RU"/>
              <a:t>Пломбировка:</a:t>
            </a:r>
          </a:p>
        </p:txBody>
      </p:sp>
      <p:sp>
        <p:nvSpPr>
          <p:cNvPr id="129027" name="Rectangle 3">
            <a:extLst>
              <a:ext uri="{FF2B5EF4-FFF2-40B4-BE49-F238E27FC236}">
                <a16:creationId xmlns:a16="http://schemas.microsoft.com/office/drawing/2014/main" id="{DADDC25B-FBA3-46D9-8D66-8187F94CA39F}"/>
              </a:ext>
            </a:extLst>
          </p:cNvPr>
          <p:cNvSpPr>
            <a:spLocks noGrp="1" noChangeArrowheads="1"/>
          </p:cNvSpPr>
          <p:nvPr>
            <p:ph type="body" idx="1"/>
          </p:nvPr>
        </p:nvSpPr>
        <p:spPr/>
        <p:txBody>
          <a:bodyPr/>
          <a:lstStyle/>
          <a:p>
            <a:pPr eaLnBrk="1" hangingPunct="1">
              <a:lnSpc>
                <a:spcPct val="90000"/>
              </a:lnSpc>
            </a:pPr>
            <a:r>
              <a:rPr lang="ru-RU" altLang="ru-RU"/>
              <a:t>Эменил М-3</a:t>
            </a:r>
          </a:p>
          <a:p>
            <a:pPr eaLnBrk="1" hangingPunct="1">
              <a:lnSpc>
                <a:spcPct val="90000"/>
              </a:lnSpc>
            </a:pPr>
            <a:r>
              <a:rPr lang="ru-RU" altLang="ru-RU"/>
              <a:t>Рабром</a:t>
            </a:r>
          </a:p>
          <a:p>
            <a:pPr eaLnBrk="1" hangingPunct="1">
              <a:lnSpc>
                <a:spcPct val="90000"/>
              </a:lnSpc>
            </a:pPr>
            <a:r>
              <a:rPr lang="ru-RU" altLang="ru-RU"/>
              <a:t>КМ-3</a:t>
            </a:r>
          </a:p>
          <a:p>
            <a:pPr eaLnBrk="1" hangingPunct="1">
              <a:lnSpc>
                <a:spcPct val="90000"/>
              </a:lnSpc>
            </a:pPr>
            <a:r>
              <a:rPr lang="ru-RU" altLang="ru-RU"/>
              <a:t>Неопрен</a:t>
            </a:r>
          </a:p>
          <a:p>
            <a:pPr eaLnBrk="1" hangingPunct="1">
              <a:lnSpc>
                <a:spcPct val="90000"/>
              </a:lnSpc>
            </a:pPr>
            <a:r>
              <a:rPr lang="ru-RU" altLang="ru-RU"/>
              <a:t>Полиизопрен</a:t>
            </a:r>
          </a:p>
          <a:p>
            <a:pPr eaLnBrk="1" hangingPunct="1">
              <a:lnSpc>
                <a:spcPct val="90000"/>
              </a:lnSpc>
            </a:pPr>
            <a:r>
              <a:rPr lang="ru-RU" altLang="ru-RU"/>
              <a:t>Проламин</a:t>
            </a:r>
          </a:p>
          <a:p>
            <a:pPr eaLnBrk="1" hangingPunct="1">
              <a:lnSpc>
                <a:spcPct val="90000"/>
              </a:lnSpc>
            </a:pPr>
            <a:r>
              <a:rPr lang="ru-RU" altLang="ru-RU"/>
              <a:t>Цианкрилат</a:t>
            </a:r>
          </a:p>
          <a:p>
            <a:pPr eaLnBrk="1" hangingPunct="1">
              <a:lnSpc>
                <a:spcPct val="90000"/>
              </a:lnSpc>
            </a:pPr>
            <a:r>
              <a:rPr lang="ru-RU" altLang="ru-RU"/>
              <a:t>Тиссокол</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0CA375BE-C65A-4D97-8200-7C9943F2B9F5}"/>
              </a:ext>
            </a:extLst>
          </p:cNvPr>
          <p:cNvSpPr>
            <a:spLocks noGrp="1" noChangeArrowheads="1"/>
          </p:cNvSpPr>
          <p:nvPr>
            <p:ph type="body" idx="1"/>
          </p:nvPr>
        </p:nvSpPr>
        <p:spPr>
          <a:xfrm>
            <a:off x="539750" y="260648"/>
            <a:ext cx="8147050" cy="5976640"/>
          </a:xfrm>
        </p:spPr>
        <p:txBody>
          <a:bodyPr/>
          <a:lstStyle/>
          <a:p>
            <a:pPr marL="609600" indent="-609600" algn="ctr" eaLnBrk="1" hangingPunct="1">
              <a:lnSpc>
                <a:spcPct val="80000"/>
              </a:lnSpc>
              <a:buFontTx/>
              <a:buNone/>
            </a:pPr>
            <a:r>
              <a:rPr lang="en-US" altLang="ru-RU" sz="2400" b="1" dirty="0"/>
              <a:t>ETIOLOGY</a:t>
            </a:r>
          </a:p>
          <a:p>
            <a:pPr marL="609600" indent="-609600" eaLnBrk="1" hangingPunct="1">
              <a:lnSpc>
                <a:spcPct val="80000"/>
              </a:lnSpc>
              <a:buFontTx/>
              <a:buNone/>
            </a:pPr>
            <a:endParaRPr lang="en-US" altLang="ru-RU" sz="2000" dirty="0"/>
          </a:p>
          <a:p>
            <a:pPr marL="609600" indent="-609600" eaLnBrk="1" hangingPunct="1">
              <a:lnSpc>
                <a:spcPct val="80000"/>
              </a:lnSpc>
              <a:buFontTx/>
              <a:buNone/>
            </a:pPr>
            <a:endParaRPr lang="en-US" altLang="ru-RU" sz="2000" dirty="0"/>
          </a:p>
          <a:p>
            <a:pPr marL="609600" indent="-609600" eaLnBrk="1" hangingPunct="1">
              <a:lnSpc>
                <a:spcPct val="80000"/>
              </a:lnSpc>
              <a:buFontTx/>
              <a:buNone/>
            </a:pPr>
            <a:r>
              <a:rPr lang="en-US" altLang="ru-RU" sz="2000" dirty="0"/>
              <a:t>1. Gallstone disease (30-40%), incl. pathology of the terminal biliary tract (choledocholithiasis, </a:t>
            </a:r>
            <a:r>
              <a:rPr lang="en-US" altLang="ru-RU" sz="2000" dirty="0" err="1"/>
              <a:t>odditis</a:t>
            </a:r>
            <a:r>
              <a:rPr lang="en-US" altLang="ru-RU" sz="2000" dirty="0"/>
              <a:t>, cholangitis, stricture of the large duodenal papilla)</a:t>
            </a:r>
          </a:p>
          <a:p>
            <a:pPr marL="609600" indent="-609600" eaLnBrk="1" hangingPunct="1">
              <a:lnSpc>
                <a:spcPct val="80000"/>
              </a:lnSpc>
              <a:buFontTx/>
              <a:buNone/>
            </a:pPr>
            <a:r>
              <a:rPr lang="en-US" altLang="ru-RU" sz="2000" dirty="0"/>
              <a:t>2. Alcoholism (30-75%). Mechanism:</a:t>
            </a:r>
          </a:p>
          <a:p>
            <a:pPr marL="609600" indent="-609600" eaLnBrk="1" hangingPunct="1">
              <a:lnSpc>
                <a:spcPct val="80000"/>
              </a:lnSpc>
              <a:buFontTx/>
              <a:buNone/>
            </a:pPr>
            <a:r>
              <a:rPr lang="en-US" altLang="ru-RU" sz="2000" dirty="0"/>
              <a:t>    a. Alcoholic stimulation of exocrine pancreatic activity.</a:t>
            </a:r>
          </a:p>
          <a:p>
            <a:pPr marL="609600" indent="-609600" eaLnBrk="1" hangingPunct="1">
              <a:lnSpc>
                <a:spcPct val="80000"/>
              </a:lnSpc>
              <a:buFontTx/>
              <a:buNone/>
            </a:pPr>
            <a:r>
              <a:rPr lang="en-US" altLang="ru-RU" sz="2000" dirty="0"/>
              <a:t>    b. Violation of the evacuation of pancreatic secretion due to the reflex spasm of the sphincter of Oddi in response to irritation of the duodenal mucosa (morphine-like effect).</a:t>
            </a:r>
          </a:p>
          <a:p>
            <a:pPr marL="609600" indent="-609600" eaLnBrk="1" hangingPunct="1">
              <a:lnSpc>
                <a:spcPct val="80000"/>
              </a:lnSpc>
              <a:buFontTx/>
              <a:buNone/>
            </a:pPr>
            <a:endParaRPr lang="en-US" altLang="ru-RU" sz="2000" dirty="0"/>
          </a:p>
          <a:p>
            <a:pPr marL="609600" indent="-609600" eaLnBrk="1" hangingPunct="1">
              <a:lnSpc>
                <a:spcPct val="80000"/>
              </a:lnSpc>
              <a:buFontTx/>
              <a:buNone/>
            </a:pPr>
            <a:r>
              <a:rPr lang="en-US" altLang="ru-RU" sz="2000" dirty="0"/>
              <a:t>3. Gastrointestinal diseases (gastric and duodenal ulcers with penetration, chronic lipoproteins, </a:t>
            </a:r>
            <a:r>
              <a:rPr lang="en-US" altLang="ru-RU" sz="2000" dirty="0" err="1"/>
              <a:t>gastroduodenitis</a:t>
            </a:r>
            <a:r>
              <a:rPr lang="en-US" altLang="ru-RU" sz="2000" dirty="0"/>
              <a:t>)</a:t>
            </a:r>
          </a:p>
          <a:p>
            <a:pPr marL="609600" indent="-609600" eaLnBrk="1" hangingPunct="1">
              <a:lnSpc>
                <a:spcPct val="80000"/>
              </a:lnSpc>
              <a:buFontTx/>
              <a:buNone/>
            </a:pPr>
            <a:r>
              <a:rPr lang="en-US" altLang="ru-RU" sz="2000" dirty="0"/>
              <a:t>4. Injury of the pancreas: penetrating wounds, closed injuries, intraoperative injuries.</a:t>
            </a:r>
          </a:p>
          <a:p>
            <a:pPr marL="609600" indent="-609600" eaLnBrk="1" hangingPunct="1">
              <a:lnSpc>
                <a:spcPct val="80000"/>
              </a:lnSpc>
              <a:buFontTx/>
              <a:buNone/>
            </a:pPr>
            <a:r>
              <a:rPr lang="en-US" altLang="ru-RU" sz="2000" dirty="0"/>
              <a:t>5. Blood supply disturbance - chronic </a:t>
            </a:r>
            <a:r>
              <a:rPr lang="en-US" altLang="ru-RU" sz="2000" dirty="0" err="1"/>
              <a:t>arteriomesenteric</a:t>
            </a:r>
            <a:r>
              <a:rPr lang="en-US" altLang="ru-RU" sz="2000" dirty="0"/>
              <a:t> insufficiency (atherosclerotic lesion of the pancreatic vessels).</a:t>
            </a:r>
            <a:endParaRPr lang="ru-RU" altLang="ru-RU" sz="2000" dirty="0"/>
          </a:p>
          <a:p>
            <a:pPr marL="609600" indent="-609600" eaLnBrk="1" hangingPunct="1">
              <a:lnSpc>
                <a:spcPct val="80000"/>
              </a:lnSpc>
              <a:buFontTx/>
              <a:buNone/>
            </a:pPr>
            <a:endParaRPr lang="ru-RU" altLang="ru-RU" sz="20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a:extLst>
              <a:ext uri="{FF2B5EF4-FFF2-40B4-BE49-F238E27FC236}">
                <a16:creationId xmlns:a16="http://schemas.microsoft.com/office/drawing/2014/main" id="{C85B3C1E-67A9-44A0-AD89-E7A56456825B}"/>
              </a:ext>
            </a:extLst>
          </p:cNvPr>
          <p:cNvSpPr>
            <a:spLocks noGrp="1" noChangeArrowheads="1"/>
          </p:cNvSpPr>
          <p:nvPr>
            <p:ph type="title"/>
          </p:nvPr>
        </p:nvSpPr>
        <p:spPr/>
        <p:txBody>
          <a:bodyPr/>
          <a:lstStyle/>
          <a:p>
            <a:pPr eaLnBrk="1" hangingPunct="1"/>
            <a:endParaRPr lang="ru-RU" altLang="ru-RU"/>
          </a:p>
        </p:txBody>
      </p:sp>
      <p:pic>
        <p:nvPicPr>
          <p:cNvPr id="130051" name="Picture 0">
            <a:extLst>
              <a:ext uri="{FF2B5EF4-FFF2-40B4-BE49-F238E27FC236}">
                <a16:creationId xmlns:a16="http://schemas.microsoft.com/office/drawing/2014/main" id="{0008107E-5666-4F61-985D-20A47E98C5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a:extLst>
              <a:ext uri="{FF2B5EF4-FFF2-40B4-BE49-F238E27FC236}">
                <a16:creationId xmlns:a16="http://schemas.microsoft.com/office/drawing/2014/main" id="{D64CC8E4-C146-4465-AB4D-046EEEF47213}"/>
              </a:ext>
            </a:extLst>
          </p:cNvPr>
          <p:cNvSpPr>
            <a:spLocks noGrp="1" noRot="1" noChangeArrowheads="1"/>
          </p:cNvSpPr>
          <p:nvPr>
            <p:ph type="title"/>
          </p:nvPr>
        </p:nvSpPr>
        <p:spPr>
          <a:xfrm>
            <a:off x="301625" y="1676400"/>
            <a:ext cx="8510588" cy="1905000"/>
          </a:xfrm>
        </p:spPr>
        <p:txBody>
          <a:bodyPr/>
          <a:lstStyle/>
          <a:p>
            <a:pPr eaLnBrk="1" hangingPunct="1"/>
            <a:r>
              <a:rPr lang="ru-RU" altLang="ru-RU" sz="6000"/>
              <a:t>Спасибо за внимание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Заголовок 1">
            <a:extLst>
              <a:ext uri="{FF2B5EF4-FFF2-40B4-BE49-F238E27FC236}">
                <a16:creationId xmlns:a16="http://schemas.microsoft.com/office/drawing/2014/main" id="{8089654D-59E3-4371-AB80-D12A35165ADB}"/>
              </a:ext>
            </a:extLst>
          </p:cNvPr>
          <p:cNvSpPr>
            <a:spLocks noGrp="1"/>
          </p:cNvSpPr>
          <p:nvPr>
            <p:ph type="title"/>
          </p:nvPr>
        </p:nvSpPr>
        <p:spPr/>
        <p:txBody>
          <a:bodyPr/>
          <a:lstStyle/>
          <a:p>
            <a:endParaRPr lang="ru-RU" altLang="ru-RU"/>
          </a:p>
        </p:txBody>
      </p:sp>
      <p:pic>
        <p:nvPicPr>
          <p:cNvPr id="133123" name="Рисунок 4" descr="Рисунок2.jpg">
            <a:extLst>
              <a:ext uri="{FF2B5EF4-FFF2-40B4-BE49-F238E27FC236}">
                <a16:creationId xmlns:a16="http://schemas.microsoft.com/office/drawing/2014/main" id="{95C6FE8D-78BE-431C-AED5-8ADACE1C478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429" b="3429"/>
          <a:stretch>
            <a:fillRect/>
          </a:stretch>
        </p:blipFill>
        <p:spPr>
          <a:xfrm>
            <a:off x="1187450" y="1844675"/>
            <a:ext cx="6688138" cy="4830763"/>
          </a:xfrm>
        </p:spPr>
      </p:pic>
      <p:sp>
        <p:nvSpPr>
          <p:cNvPr id="133124" name="Текст 3">
            <a:extLst>
              <a:ext uri="{FF2B5EF4-FFF2-40B4-BE49-F238E27FC236}">
                <a16:creationId xmlns:a16="http://schemas.microsoft.com/office/drawing/2014/main" id="{DAFDFD6E-0457-4608-B73A-4EC8F3083728}"/>
              </a:ext>
            </a:extLst>
          </p:cNvPr>
          <p:cNvSpPr>
            <a:spLocks noGrp="1"/>
          </p:cNvSpPr>
          <p:nvPr>
            <p:ph type="body" sz="half" idx="2"/>
          </p:nvPr>
        </p:nvSpPr>
        <p:spPr>
          <a:xfrm>
            <a:off x="323850" y="260350"/>
            <a:ext cx="8640763" cy="1436688"/>
          </a:xfrm>
        </p:spPr>
        <p:txBody>
          <a:bodyPr/>
          <a:lstStyle/>
          <a:p>
            <a:r>
              <a:rPr lang="ru-RU" altLang="ru-RU" sz="2000"/>
              <a:t>Эхографическая картина нормальной поджелудочной железы. 1 - печень; 2 - головка поджелудочной железы; 3 - тело поджелудочной железы; 4 - Вирсунгов проток; 5 - хвост поджелудочной железы; 6 -верхняя брыжеечная артерия; 7 - нижняя полая вена; 8 - аорта; 9 - селезеночная вена; 10 - желчный пузырь; 11 - позвоночник</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193D8F-026C-467E-88D4-CF1ADC866226}"/>
              </a:ext>
            </a:extLst>
          </p:cNvPr>
          <p:cNvSpPr>
            <a:spLocks noGrp="1"/>
          </p:cNvSpPr>
          <p:nvPr>
            <p:ph type="title"/>
          </p:nvPr>
        </p:nvSpPr>
        <p:spPr>
          <a:xfrm>
            <a:off x="611188" y="609600"/>
            <a:ext cx="8064500" cy="522288"/>
          </a:xfrm>
        </p:spPr>
        <p:txBody>
          <a:bodyPr>
            <a:normAutofit fontScale="90000"/>
          </a:bodyPr>
          <a:lstStyle/>
          <a:p>
            <a:pPr algn="just">
              <a:defRPr/>
            </a:pPr>
            <a:r>
              <a:rPr lang="ru-RU" sz="1800" dirty="0"/>
              <a:t>Контур железы при ХП может быть неровным за счет за счет втяжений и выпуклостей, обусловленных альтеративно-воспалительным процессом. Следует учитывать давность заболевания, т.к. в начальных стадиях развития ХП контуры ПЖ четкие, ровные и железа имеет </a:t>
            </a:r>
            <a:r>
              <a:rPr lang="ru-RU" dirty="0"/>
              <a:t>обычную форму.</a:t>
            </a:r>
          </a:p>
        </p:txBody>
      </p:sp>
      <p:pic>
        <p:nvPicPr>
          <p:cNvPr id="134147" name="Рисунок 4" descr="040227923.JPG">
            <a:extLst>
              <a:ext uri="{FF2B5EF4-FFF2-40B4-BE49-F238E27FC236}">
                <a16:creationId xmlns:a16="http://schemas.microsoft.com/office/drawing/2014/main" id="{919E26F0-643A-48FB-BE31-9408E846F80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049" r="3049"/>
          <a:stretch>
            <a:fillRect/>
          </a:stretch>
        </p:blipFill>
        <p:spPr>
          <a:xfrm>
            <a:off x="900113" y="1341438"/>
            <a:ext cx="7127875" cy="5148262"/>
          </a:xfrm>
        </p:spPr>
      </p:pic>
      <p:sp>
        <p:nvSpPr>
          <p:cNvPr id="134148" name="Текст 3">
            <a:extLst>
              <a:ext uri="{FF2B5EF4-FFF2-40B4-BE49-F238E27FC236}">
                <a16:creationId xmlns:a16="http://schemas.microsoft.com/office/drawing/2014/main" id="{4C3F842E-E759-4439-88E2-50778EB17C83}"/>
              </a:ext>
            </a:extLst>
          </p:cNvPr>
          <p:cNvSpPr>
            <a:spLocks noGrp="1"/>
          </p:cNvSpPr>
          <p:nvPr>
            <p:ph type="body" sz="half" idx="2"/>
          </p:nvPr>
        </p:nvSpPr>
        <p:spPr/>
        <p:txBody>
          <a:bodyPr/>
          <a:lstStyle/>
          <a:p>
            <a:endParaRPr lang="ru-RU" altLang="ru-RU"/>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317770-DC4E-47FC-A4F8-3C5CEC9578B5}"/>
              </a:ext>
            </a:extLst>
          </p:cNvPr>
          <p:cNvSpPr>
            <a:spLocks noGrp="1"/>
          </p:cNvSpPr>
          <p:nvPr>
            <p:ph type="title"/>
          </p:nvPr>
        </p:nvSpPr>
        <p:spPr>
          <a:xfrm>
            <a:off x="0" y="333375"/>
            <a:ext cx="9144000" cy="1131888"/>
          </a:xfrm>
        </p:spPr>
        <p:txBody>
          <a:bodyPr>
            <a:normAutofit fontScale="90000"/>
          </a:bodyPr>
          <a:lstStyle/>
          <a:p>
            <a:pPr>
              <a:defRPr/>
            </a:pPr>
            <a:r>
              <a:rPr lang="ru-RU" dirty="0"/>
              <a:t>Хронический воспалительный процесс в ПЖ и </a:t>
            </a:r>
            <a:r>
              <a:rPr lang="ru-RU" dirty="0" err="1"/>
              <a:t>парапанкреатической</a:t>
            </a:r>
            <a:r>
              <a:rPr lang="ru-RU" dirty="0"/>
              <a:t> клетчатке может приводить к </a:t>
            </a:r>
            <a:r>
              <a:rPr lang="ru-RU" dirty="0" err="1"/>
              <a:t>сдавлению</a:t>
            </a:r>
            <a:r>
              <a:rPr lang="ru-RU" dirty="0"/>
              <a:t>, тромбозу воротной вены или её притоков. . С высокой степенью достоверности при УЗИ можно выявить тромбоз участка </a:t>
            </a:r>
            <a:r>
              <a:rPr lang="ru-RU" dirty="0" err="1"/>
              <a:t>спленопортального</a:t>
            </a:r>
            <a:r>
              <a:rPr lang="ru-RU" dirty="0"/>
              <a:t> русла (Рис. 8, а), </a:t>
            </a:r>
            <a:r>
              <a:rPr lang="ru-RU" dirty="0" err="1"/>
              <a:t>а</a:t>
            </a:r>
            <a:r>
              <a:rPr lang="ru-RU" dirty="0"/>
              <a:t> также степень </a:t>
            </a:r>
            <a:r>
              <a:rPr lang="ru-RU" dirty="0" err="1"/>
              <a:t>сдавления</a:t>
            </a:r>
            <a:r>
              <a:rPr lang="ru-RU" dirty="0"/>
              <a:t> его измененной ПЖ. </a:t>
            </a:r>
          </a:p>
        </p:txBody>
      </p:sp>
      <p:pic>
        <p:nvPicPr>
          <p:cNvPr id="138243" name="Рисунок 4" descr="8.jpg">
            <a:extLst>
              <a:ext uri="{FF2B5EF4-FFF2-40B4-BE49-F238E27FC236}">
                <a16:creationId xmlns:a16="http://schemas.microsoft.com/office/drawing/2014/main" id="{BD7681E9-9ABF-4ECD-8387-B01332BDDFC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194" b="3194"/>
          <a:stretch>
            <a:fillRect/>
          </a:stretch>
        </p:blipFill>
        <p:spPr>
          <a:xfrm>
            <a:off x="1476375" y="2386013"/>
            <a:ext cx="6191250" cy="4471987"/>
          </a:xfrm>
        </p:spPr>
      </p:pic>
      <p:sp>
        <p:nvSpPr>
          <p:cNvPr id="138244" name="Текст 3">
            <a:extLst>
              <a:ext uri="{FF2B5EF4-FFF2-40B4-BE49-F238E27FC236}">
                <a16:creationId xmlns:a16="http://schemas.microsoft.com/office/drawing/2014/main" id="{93A8BA25-9F52-45CB-86F8-5A25455EB726}"/>
              </a:ext>
            </a:extLst>
          </p:cNvPr>
          <p:cNvSpPr>
            <a:spLocks noGrp="1"/>
          </p:cNvSpPr>
          <p:nvPr>
            <p:ph type="body" sz="half" idx="2"/>
          </p:nvPr>
        </p:nvSpPr>
        <p:spPr>
          <a:xfrm>
            <a:off x="0" y="1557338"/>
            <a:ext cx="9144000" cy="1038225"/>
          </a:xfrm>
        </p:spPr>
        <p:txBody>
          <a:bodyPr/>
          <a:lstStyle/>
          <a:p>
            <a:r>
              <a:rPr lang="ru-RU" altLang="ru-RU">
                <a:solidFill>
                  <a:schemeClr val="bg1"/>
                </a:solidFill>
              </a:rPr>
              <a:t>Рис. 8. Эхограмма ХП с тромбозом спленопортального русла: а) тромб (частично реканализированный) в просвете воротной вены; б) левый печеночный проток; в) правый печеночный проток; г) правая ветвь воротной вены;</a:t>
            </a:r>
          </a:p>
          <a:p>
            <a:endParaRPr lang="ru-RU" altLang="ru-RU"/>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Заголовок 1">
            <a:extLst>
              <a:ext uri="{FF2B5EF4-FFF2-40B4-BE49-F238E27FC236}">
                <a16:creationId xmlns:a16="http://schemas.microsoft.com/office/drawing/2014/main" id="{042DF551-D9BD-46EA-9D04-D1C9EACCE1F5}"/>
              </a:ext>
            </a:extLst>
          </p:cNvPr>
          <p:cNvSpPr>
            <a:spLocks noGrp="1"/>
          </p:cNvSpPr>
          <p:nvPr>
            <p:ph type="title"/>
          </p:nvPr>
        </p:nvSpPr>
        <p:spPr/>
        <p:txBody>
          <a:bodyPr/>
          <a:lstStyle/>
          <a:p>
            <a:r>
              <a:rPr lang="ru-RU" altLang="ru-RU">
                <a:solidFill>
                  <a:schemeClr val="tx1"/>
                </a:solidFill>
              </a:rPr>
              <a:t>Кальцификация ПЖ</a:t>
            </a:r>
          </a:p>
        </p:txBody>
      </p:sp>
      <p:pic>
        <p:nvPicPr>
          <p:cNvPr id="143363" name="Picture 3" descr="C:\УЧЕБА\ГОСПИТАЛЬНАЯ ХИРУРГИЯ\КАФЕДРА\ИНСТРУМНТАЛЬНОЕ ИССЛЕДОВАНИЕ ПЖЖ\fig8.jpg">
            <a:extLst>
              <a:ext uri="{FF2B5EF4-FFF2-40B4-BE49-F238E27FC236}">
                <a16:creationId xmlns:a16="http://schemas.microsoft.com/office/drawing/2014/main" id="{27FC9931-7B49-445C-A907-6E2848F803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7300" y="1608138"/>
            <a:ext cx="6629400" cy="45085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Заголовок 1">
            <a:extLst>
              <a:ext uri="{FF2B5EF4-FFF2-40B4-BE49-F238E27FC236}">
                <a16:creationId xmlns:a16="http://schemas.microsoft.com/office/drawing/2014/main" id="{FA8D76E0-5DDE-4494-A00D-76FA4533DDDC}"/>
              </a:ext>
            </a:extLst>
          </p:cNvPr>
          <p:cNvSpPr>
            <a:spLocks noGrp="1"/>
          </p:cNvSpPr>
          <p:nvPr>
            <p:ph type="title"/>
          </p:nvPr>
        </p:nvSpPr>
        <p:spPr/>
        <p:txBody>
          <a:bodyPr/>
          <a:lstStyle/>
          <a:p>
            <a:r>
              <a:rPr lang="ru-RU" altLang="ru-RU">
                <a:solidFill>
                  <a:schemeClr val="tx1"/>
                </a:solidFill>
              </a:rPr>
              <a:t>Кальцификация ПЖ</a:t>
            </a:r>
          </a:p>
        </p:txBody>
      </p:sp>
      <p:pic>
        <p:nvPicPr>
          <p:cNvPr id="144387" name="Picture 2" descr="C:\УЧЕБА\ГОСПИТАЛЬНАЯ ХИРУРГИЯ\КАФЕДРА\ИНСТРУМНТАЛЬНОЕ ИССЛЕДОВАНИЕ ПЖЖ\chronic_pancreatitis_x-ray_calcification.jpg">
            <a:extLst>
              <a:ext uri="{FF2B5EF4-FFF2-40B4-BE49-F238E27FC236}">
                <a16:creationId xmlns:a16="http://schemas.microsoft.com/office/drawing/2014/main" id="{C3BF7D33-7F24-4CA0-B9E3-8F079E5ED1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693863"/>
            <a:ext cx="7848600" cy="49149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3F17D65B-F2FF-4578-8B77-532FD9996727}"/>
              </a:ext>
            </a:extLst>
          </p:cNvPr>
          <p:cNvSpPr>
            <a:spLocks noGrp="1" noChangeArrowheads="1"/>
          </p:cNvSpPr>
          <p:nvPr>
            <p:ph type="body" idx="1"/>
          </p:nvPr>
        </p:nvSpPr>
        <p:spPr>
          <a:xfrm>
            <a:off x="457200" y="333375"/>
            <a:ext cx="8229600" cy="6408738"/>
          </a:xfrm>
        </p:spPr>
        <p:txBody>
          <a:bodyPr/>
          <a:lstStyle/>
          <a:p>
            <a:pPr marL="609600" indent="-609600" algn="ctr" eaLnBrk="1" hangingPunct="1">
              <a:lnSpc>
                <a:spcPct val="90000"/>
              </a:lnSpc>
              <a:buFontTx/>
              <a:buNone/>
            </a:pPr>
            <a:r>
              <a:rPr lang="en-US" altLang="ru-RU" b="1" dirty="0"/>
              <a:t>PATHOLOGICAL ANATOMY</a:t>
            </a:r>
          </a:p>
          <a:p>
            <a:pPr eaLnBrk="1" hangingPunct="1">
              <a:lnSpc>
                <a:spcPct val="90000"/>
              </a:lnSpc>
            </a:pPr>
            <a:r>
              <a:rPr lang="en-US" altLang="ru-RU" b="1" dirty="0"/>
              <a:t>Overgrowth of connective tissue (fibrosis, sclerosis)</a:t>
            </a:r>
          </a:p>
          <a:p>
            <a:pPr eaLnBrk="1" hangingPunct="1">
              <a:lnSpc>
                <a:spcPct val="90000"/>
              </a:lnSpc>
            </a:pPr>
            <a:r>
              <a:rPr lang="en-US" altLang="ru-RU" b="1" dirty="0"/>
              <a:t>Atrophy of the pancreas</a:t>
            </a:r>
          </a:p>
          <a:p>
            <a:pPr eaLnBrk="1" hangingPunct="1">
              <a:lnSpc>
                <a:spcPct val="90000"/>
              </a:lnSpc>
            </a:pPr>
            <a:r>
              <a:rPr lang="en-US" altLang="ru-RU" b="1" dirty="0"/>
              <a:t>The development of sites of peri- and intralobular fibrosis</a:t>
            </a:r>
          </a:p>
          <a:p>
            <a:pPr eaLnBrk="1" hangingPunct="1">
              <a:lnSpc>
                <a:spcPct val="90000"/>
              </a:lnSpc>
            </a:pPr>
            <a:r>
              <a:rPr lang="en-US" altLang="ru-RU" b="1" dirty="0"/>
              <a:t>Compaction of the gland, its increase in volume</a:t>
            </a:r>
          </a:p>
          <a:p>
            <a:pPr eaLnBrk="1" hangingPunct="1">
              <a:lnSpc>
                <a:spcPct val="90000"/>
              </a:lnSpc>
            </a:pPr>
            <a:r>
              <a:rPr lang="en-US" altLang="ru-RU" b="1" dirty="0"/>
              <a:t>Inflammatory Infiltration and lipomatosis</a:t>
            </a:r>
          </a:p>
          <a:p>
            <a:pPr eaLnBrk="1" hangingPunct="1">
              <a:lnSpc>
                <a:spcPct val="90000"/>
              </a:lnSpc>
            </a:pPr>
            <a:r>
              <a:rPr lang="en-US" altLang="ru-RU" b="1" dirty="0"/>
              <a:t>The formation of retention cysts</a:t>
            </a:r>
          </a:p>
          <a:p>
            <a:pPr eaLnBrk="1" hangingPunct="1">
              <a:lnSpc>
                <a:spcPct val="90000"/>
              </a:lnSpc>
            </a:pPr>
            <a:r>
              <a:rPr lang="en-US" altLang="ru-RU" b="1" dirty="0"/>
              <a:t>Calcification (</a:t>
            </a:r>
            <a:r>
              <a:rPr lang="en-US" altLang="ru-RU" b="1" dirty="0" err="1"/>
              <a:t>Wirsungolithiasis</a:t>
            </a:r>
            <a:r>
              <a:rPr lang="en-US" altLang="ru-RU" b="1" dirty="0"/>
              <a:t>)</a:t>
            </a:r>
            <a:endParaRPr lang="ru-RU" alt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EE1B89A1-10D1-4F48-AFF5-BBAEBC88C387}"/>
              </a:ext>
            </a:extLst>
          </p:cNvPr>
          <p:cNvSpPr>
            <a:spLocks noGrp="1" noChangeArrowheads="1"/>
          </p:cNvSpPr>
          <p:nvPr>
            <p:ph type="body" idx="1"/>
          </p:nvPr>
        </p:nvSpPr>
        <p:spPr>
          <a:xfrm>
            <a:off x="0" y="116632"/>
            <a:ext cx="9036496" cy="6741368"/>
          </a:xfrm>
        </p:spPr>
        <p:txBody>
          <a:bodyPr/>
          <a:lstStyle/>
          <a:p>
            <a:pPr algn="ctr" eaLnBrk="1" hangingPunct="1">
              <a:lnSpc>
                <a:spcPct val="80000"/>
              </a:lnSpc>
              <a:buFontTx/>
              <a:buNone/>
            </a:pPr>
            <a:r>
              <a:rPr lang="en-US" altLang="ru-RU" sz="2200" b="1" dirty="0">
                <a:solidFill>
                  <a:srgbClr val="FFFF00"/>
                </a:solidFill>
              </a:rPr>
              <a:t>CLASSIFICATION</a:t>
            </a:r>
          </a:p>
          <a:p>
            <a:pPr algn="ctr" eaLnBrk="1" hangingPunct="1">
              <a:lnSpc>
                <a:spcPct val="80000"/>
              </a:lnSpc>
              <a:buFontTx/>
              <a:buNone/>
            </a:pPr>
            <a:r>
              <a:rPr lang="en-US" altLang="ru-RU" sz="2200" dirty="0"/>
              <a:t>I. By etiology:</a:t>
            </a:r>
          </a:p>
          <a:p>
            <a:pPr eaLnBrk="1" hangingPunct="1">
              <a:lnSpc>
                <a:spcPct val="80000"/>
              </a:lnSpc>
              <a:buFontTx/>
              <a:buNone/>
            </a:pPr>
            <a:r>
              <a:rPr lang="en-US" altLang="ru-RU" sz="2200" dirty="0"/>
              <a:t>A. Primary pancreatitis (the development of the inflammatory process from the very beginning primarily in the pancreas):</a:t>
            </a:r>
          </a:p>
          <a:p>
            <a:pPr lvl="1" eaLnBrk="1" hangingPunct="1">
              <a:lnSpc>
                <a:spcPct val="80000"/>
              </a:lnSpc>
              <a:buNone/>
            </a:pPr>
            <a:r>
              <a:rPr lang="en-US" altLang="ru-RU" sz="1800" dirty="0"/>
              <a:t>     </a:t>
            </a:r>
            <a:r>
              <a:rPr lang="en-US" altLang="ru-RU" sz="2000" dirty="0"/>
              <a:t>1. alcohol</a:t>
            </a:r>
          </a:p>
          <a:p>
            <a:pPr lvl="1" eaLnBrk="1" hangingPunct="1">
              <a:lnSpc>
                <a:spcPct val="80000"/>
              </a:lnSpc>
              <a:buNone/>
            </a:pPr>
            <a:r>
              <a:rPr lang="en-US" altLang="ru-RU" sz="2000" dirty="0"/>
              <a:t>     2. alimentary</a:t>
            </a:r>
          </a:p>
          <a:p>
            <a:pPr lvl="1" eaLnBrk="1" hangingPunct="1">
              <a:lnSpc>
                <a:spcPct val="80000"/>
              </a:lnSpc>
              <a:buNone/>
            </a:pPr>
            <a:r>
              <a:rPr lang="en-US" altLang="ru-RU" sz="2000" dirty="0"/>
              <a:t>     3. infectious</a:t>
            </a:r>
          </a:p>
          <a:p>
            <a:pPr lvl="1" eaLnBrk="1" hangingPunct="1">
              <a:lnSpc>
                <a:spcPct val="80000"/>
              </a:lnSpc>
              <a:buNone/>
            </a:pPr>
            <a:r>
              <a:rPr lang="en-US" altLang="ru-RU" sz="2000" dirty="0"/>
              <a:t>     4. vascular</a:t>
            </a:r>
          </a:p>
          <a:p>
            <a:pPr lvl="1" eaLnBrk="1" hangingPunct="1">
              <a:lnSpc>
                <a:spcPct val="80000"/>
              </a:lnSpc>
              <a:buNone/>
            </a:pPr>
            <a:r>
              <a:rPr lang="en-US" altLang="ru-RU" sz="2000" dirty="0"/>
              <a:t>     5. medicinal</a:t>
            </a:r>
          </a:p>
          <a:p>
            <a:pPr lvl="1" eaLnBrk="1" hangingPunct="1">
              <a:lnSpc>
                <a:spcPct val="80000"/>
              </a:lnSpc>
              <a:buNone/>
            </a:pPr>
            <a:r>
              <a:rPr lang="en-US" altLang="ru-RU" sz="2000" dirty="0"/>
              <a:t>     6. exchange</a:t>
            </a:r>
          </a:p>
          <a:p>
            <a:pPr lvl="1" eaLnBrk="1" hangingPunct="1">
              <a:lnSpc>
                <a:spcPct val="80000"/>
              </a:lnSpc>
              <a:buNone/>
            </a:pPr>
            <a:r>
              <a:rPr lang="en-US" altLang="ru-RU" sz="2000" dirty="0"/>
              <a:t>     7. mixed etiology.</a:t>
            </a:r>
          </a:p>
          <a:p>
            <a:pPr eaLnBrk="1" hangingPunct="1">
              <a:lnSpc>
                <a:spcPct val="80000"/>
              </a:lnSpc>
              <a:buFontTx/>
              <a:buNone/>
            </a:pPr>
            <a:r>
              <a:rPr lang="en-US" altLang="ru-RU" sz="2200" dirty="0"/>
              <a:t>B. Secondary pancreatitis (concomitant), development against the background of diseases of the digestive system:</a:t>
            </a:r>
          </a:p>
          <a:p>
            <a:pPr lvl="1" eaLnBrk="1" hangingPunct="1">
              <a:lnSpc>
                <a:spcPct val="80000"/>
              </a:lnSpc>
              <a:buNone/>
            </a:pPr>
            <a:r>
              <a:rPr lang="en-US" altLang="ru-RU" sz="1800" dirty="0"/>
              <a:t>    </a:t>
            </a:r>
            <a:r>
              <a:rPr lang="en-US" altLang="ru-RU" sz="2000" dirty="0"/>
              <a:t>1. </a:t>
            </a:r>
            <a:r>
              <a:rPr lang="en-US" altLang="ru-RU" sz="2000" dirty="0" err="1"/>
              <a:t>cholangiogenic</a:t>
            </a:r>
            <a:endParaRPr lang="en-US" altLang="ru-RU" sz="2000" dirty="0"/>
          </a:p>
          <a:p>
            <a:pPr lvl="1" eaLnBrk="1" hangingPunct="1">
              <a:lnSpc>
                <a:spcPct val="80000"/>
              </a:lnSpc>
              <a:buNone/>
            </a:pPr>
            <a:r>
              <a:rPr lang="en-US" altLang="ru-RU" sz="2000" dirty="0"/>
              <a:t>    2. </a:t>
            </a:r>
            <a:r>
              <a:rPr lang="en-US" altLang="ru-RU" sz="2000" dirty="0" err="1"/>
              <a:t>lymphogenous</a:t>
            </a:r>
            <a:endParaRPr lang="en-US" altLang="ru-RU" sz="2000" dirty="0"/>
          </a:p>
          <a:p>
            <a:pPr lvl="1" eaLnBrk="1" hangingPunct="1">
              <a:lnSpc>
                <a:spcPct val="80000"/>
              </a:lnSpc>
              <a:buNone/>
            </a:pPr>
            <a:r>
              <a:rPr lang="en-US" altLang="ru-RU" sz="2000" dirty="0"/>
              <a:t>    3. gastrointestinal tract diseases (KNDP, duodenal diverticulum, peptic ulcer)</a:t>
            </a:r>
          </a:p>
          <a:p>
            <a:pPr lvl="1" eaLnBrk="1" hangingPunct="1">
              <a:lnSpc>
                <a:spcPct val="80000"/>
              </a:lnSpc>
              <a:buNone/>
            </a:pPr>
            <a:r>
              <a:rPr lang="en-US" altLang="ru-RU" sz="2000" dirty="0"/>
              <a:t>    4. endocrinopathies</a:t>
            </a:r>
          </a:p>
          <a:p>
            <a:pPr eaLnBrk="1" hangingPunct="1">
              <a:lnSpc>
                <a:spcPct val="80000"/>
              </a:lnSpc>
              <a:buFontTx/>
              <a:buNone/>
            </a:pPr>
            <a:r>
              <a:rPr lang="en-US" altLang="ru-RU" sz="2200" dirty="0"/>
              <a:t>C. Post-traumatic pancreatitis</a:t>
            </a:r>
          </a:p>
          <a:p>
            <a:pPr lvl="1" eaLnBrk="1" hangingPunct="1">
              <a:lnSpc>
                <a:spcPct val="80000"/>
              </a:lnSpc>
              <a:buNone/>
            </a:pPr>
            <a:r>
              <a:rPr lang="en-US" altLang="ru-RU" sz="2000" dirty="0"/>
              <a:t>   1. open injury</a:t>
            </a:r>
          </a:p>
          <a:p>
            <a:pPr lvl="1" eaLnBrk="1" hangingPunct="1">
              <a:lnSpc>
                <a:spcPct val="80000"/>
              </a:lnSpc>
              <a:buNone/>
            </a:pPr>
            <a:r>
              <a:rPr lang="en-US" altLang="ru-RU" sz="2000" dirty="0"/>
              <a:t>   2. blunt injury</a:t>
            </a:r>
            <a:endParaRPr lang="ru-RU" altLang="ru-RU"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EED868F4-E1C6-4EC2-95A0-4C4FBBB08849}"/>
              </a:ext>
            </a:extLst>
          </p:cNvPr>
          <p:cNvSpPr>
            <a:spLocks noGrp="1" noChangeArrowheads="1"/>
          </p:cNvSpPr>
          <p:nvPr>
            <p:ph type="body" idx="1"/>
          </p:nvPr>
        </p:nvSpPr>
        <p:spPr>
          <a:xfrm>
            <a:off x="457200" y="188640"/>
            <a:ext cx="8229600" cy="5937523"/>
          </a:xfrm>
        </p:spPr>
        <p:txBody>
          <a:bodyPr/>
          <a:lstStyle/>
          <a:p>
            <a:pPr eaLnBrk="1" hangingPunct="1">
              <a:lnSpc>
                <a:spcPct val="80000"/>
              </a:lnSpc>
              <a:buFontTx/>
              <a:buNone/>
            </a:pPr>
            <a:r>
              <a:rPr lang="en-US" altLang="ru-RU" sz="2800" dirty="0"/>
              <a:t>II. According to morphological characteristics:</a:t>
            </a:r>
          </a:p>
          <a:p>
            <a:pPr eaLnBrk="1" hangingPunct="1">
              <a:lnSpc>
                <a:spcPct val="80000"/>
              </a:lnSpc>
              <a:buFontTx/>
              <a:buNone/>
            </a:pPr>
            <a:r>
              <a:rPr lang="en-US" altLang="ru-RU" sz="2800" dirty="0"/>
              <a:t>1. sclerosing</a:t>
            </a:r>
          </a:p>
          <a:p>
            <a:pPr eaLnBrk="1" hangingPunct="1">
              <a:lnSpc>
                <a:spcPct val="80000"/>
              </a:lnSpc>
              <a:buFontTx/>
              <a:buNone/>
            </a:pPr>
            <a:r>
              <a:rPr lang="en-US" altLang="ru-RU" sz="2800" dirty="0"/>
              <a:t>2. parenchymal</a:t>
            </a:r>
          </a:p>
          <a:p>
            <a:pPr eaLnBrk="1" hangingPunct="1">
              <a:lnSpc>
                <a:spcPct val="80000"/>
              </a:lnSpc>
              <a:buFontTx/>
              <a:buNone/>
            </a:pPr>
            <a:r>
              <a:rPr lang="en-US" altLang="ru-RU" sz="2800" dirty="0"/>
              <a:t>3. complicated:</a:t>
            </a:r>
          </a:p>
          <a:p>
            <a:pPr eaLnBrk="1" hangingPunct="1">
              <a:lnSpc>
                <a:spcPct val="80000"/>
              </a:lnSpc>
              <a:buFontTx/>
              <a:buNone/>
            </a:pPr>
            <a:r>
              <a:rPr lang="en-US" altLang="ru-RU" sz="2800" dirty="0"/>
              <a:t>    a. tissue and duct calcification</a:t>
            </a:r>
          </a:p>
          <a:p>
            <a:pPr eaLnBrk="1" hangingPunct="1">
              <a:lnSpc>
                <a:spcPct val="80000"/>
              </a:lnSpc>
              <a:buFontTx/>
              <a:buNone/>
            </a:pPr>
            <a:r>
              <a:rPr lang="en-US" altLang="ru-RU" sz="2800" dirty="0"/>
              <a:t>    b. duct obstruction</a:t>
            </a:r>
          </a:p>
          <a:p>
            <a:pPr eaLnBrk="1" hangingPunct="1">
              <a:lnSpc>
                <a:spcPct val="80000"/>
              </a:lnSpc>
              <a:buFontTx/>
              <a:buNone/>
            </a:pPr>
            <a:r>
              <a:rPr lang="en-US" altLang="ru-RU" sz="2800" dirty="0"/>
              <a:t>    c. suppuration</a:t>
            </a:r>
          </a:p>
          <a:p>
            <a:pPr eaLnBrk="1" hangingPunct="1">
              <a:lnSpc>
                <a:spcPct val="80000"/>
              </a:lnSpc>
              <a:buFontTx/>
              <a:buNone/>
            </a:pPr>
            <a:r>
              <a:rPr lang="en-US" altLang="ru-RU" sz="2800" dirty="0"/>
              <a:t>    d. cyst formation</a:t>
            </a:r>
          </a:p>
          <a:p>
            <a:pPr eaLnBrk="1" hangingPunct="1">
              <a:lnSpc>
                <a:spcPct val="80000"/>
              </a:lnSpc>
              <a:buFontTx/>
              <a:buNone/>
            </a:pPr>
            <a:r>
              <a:rPr lang="en-US" altLang="ru-RU" sz="2800" dirty="0"/>
              <a:t>    e. compression of portal veins (segmental </a:t>
            </a:r>
            <a:r>
              <a:rPr lang="en-US" altLang="ru-RU" sz="2800" dirty="0" err="1"/>
              <a:t>port.hypertension</a:t>
            </a:r>
            <a:r>
              <a:rPr lang="en-US" altLang="ru-RU" sz="2800" dirty="0"/>
              <a:t>)</a:t>
            </a:r>
          </a:p>
          <a:p>
            <a:pPr eaLnBrk="1" hangingPunct="1">
              <a:lnSpc>
                <a:spcPct val="80000"/>
              </a:lnSpc>
              <a:buFontTx/>
              <a:buNone/>
            </a:pPr>
            <a:r>
              <a:rPr lang="en-US" altLang="ru-RU" sz="2800" dirty="0"/>
              <a:t>    f. compression of the biliary tract</a:t>
            </a:r>
          </a:p>
          <a:p>
            <a:pPr eaLnBrk="1" hangingPunct="1">
              <a:lnSpc>
                <a:spcPct val="80000"/>
              </a:lnSpc>
              <a:buFontTx/>
              <a:buNone/>
            </a:pPr>
            <a:r>
              <a:rPr lang="en-US" altLang="ru-RU" sz="2800" dirty="0"/>
              <a:t>    g. duodenal compression</a:t>
            </a:r>
          </a:p>
          <a:p>
            <a:pPr eaLnBrk="1" hangingPunct="1">
              <a:lnSpc>
                <a:spcPct val="80000"/>
              </a:lnSpc>
              <a:buFontTx/>
              <a:buNone/>
            </a:pPr>
            <a:r>
              <a:rPr lang="en-US" altLang="ru-RU" sz="2800" dirty="0"/>
              <a:t>    h. colon compression</a:t>
            </a:r>
            <a:endParaRPr lang="ru-RU" altLang="ru-RU"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C0D420B5-E7C3-4C59-BF0D-1F29639D3FAE}"/>
              </a:ext>
            </a:extLst>
          </p:cNvPr>
          <p:cNvSpPr>
            <a:spLocks noGrp="1" noChangeArrowheads="1"/>
          </p:cNvSpPr>
          <p:nvPr>
            <p:ph type="body" idx="1"/>
          </p:nvPr>
        </p:nvSpPr>
        <p:spPr>
          <a:xfrm>
            <a:off x="0" y="116633"/>
            <a:ext cx="9036496" cy="6841380"/>
          </a:xfrm>
        </p:spPr>
        <p:txBody>
          <a:bodyPr/>
          <a:lstStyle/>
          <a:p>
            <a:pPr marL="609600" indent="-609600" eaLnBrk="1" hangingPunct="1">
              <a:buFontTx/>
              <a:buNone/>
            </a:pPr>
            <a:r>
              <a:rPr lang="en-US" altLang="ru-RU" dirty="0"/>
              <a:t>III</a:t>
            </a:r>
            <a:r>
              <a:rPr lang="ru-RU" altLang="ru-RU" dirty="0"/>
              <a:t>. </a:t>
            </a:r>
            <a:r>
              <a:rPr lang="en-US" altLang="ru-RU" dirty="0"/>
              <a:t>According to the features of the clinic:</a:t>
            </a:r>
          </a:p>
          <a:p>
            <a:pPr marL="609600" indent="-609600" eaLnBrk="1" hangingPunct="1">
              <a:buFont typeface="+mj-lt"/>
              <a:buAutoNum type="arabicPeriod"/>
            </a:pPr>
            <a:r>
              <a:rPr lang="en-US" altLang="ru-RU" dirty="0"/>
              <a:t>chronic recurrent pancreatitis,</a:t>
            </a:r>
          </a:p>
          <a:p>
            <a:pPr marL="609600" indent="-609600" eaLnBrk="1" hangingPunct="1">
              <a:buFont typeface="+mj-lt"/>
              <a:buAutoNum type="arabicPeriod"/>
            </a:pPr>
            <a:r>
              <a:rPr lang="en-US" altLang="ru-RU" dirty="0"/>
              <a:t>Chronic pain pancreatitis,</a:t>
            </a:r>
          </a:p>
          <a:p>
            <a:pPr marL="609600" indent="-609600" eaLnBrk="1" hangingPunct="1">
              <a:buFont typeface="+mj-lt"/>
              <a:buAutoNum type="arabicPeriod"/>
            </a:pPr>
            <a:r>
              <a:rPr lang="en-US" altLang="ru-RU" dirty="0"/>
              <a:t>chronic painless (latent),</a:t>
            </a:r>
          </a:p>
          <a:p>
            <a:pPr marL="609600" indent="-609600" eaLnBrk="1" hangingPunct="1">
              <a:buFont typeface="+mj-lt"/>
              <a:buAutoNum type="arabicPeriod"/>
            </a:pPr>
            <a:r>
              <a:rPr lang="en-US" altLang="ru-RU" dirty="0"/>
              <a:t>chronic </a:t>
            </a:r>
            <a:r>
              <a:rPr lang="en-US" altLang="ru-RU" dirty="0" err="1"/>
              <a:t>pseudotumorous</a:t>
            </a:r>
            <a:r>
              <a:rPr lang="en-US" altLang="ru-RU" dirty="0"/>
              <a:t>,</a:t>
            </a:r>
          </a:p>
          <a:p>
            <a:pPr marL="609600" indent="-609600" eaLnBrk="1" hangingPunct="1">
              <a:buFont typeface="+mj-lt"/>
              <a:buAutoNum type="arabicPeriod"/>
            </a:pPr>
            <a:r>
              <a:rPr lang="en-US" altLang="ru-RU" dirty="0"/>
              <a:t>chronic </a:t>
            </a:r>
            <a:r>
              <a:rPr lang="en-US" altLang="ru-RU" dirty="0" err="1"/>
              <a:t>cholecystopancreatitis</a:t>
            </a:r>
            <a:r>
              <a:rPr lang="en-US" altLang="ru-RU" dirty="0"/>
              <a:t>,</a:t>
            </a:r>
          </a:p>
          <a:p>
            <a:pPr marL="609600" indent="-609600" eaLnBrk="1" hangingPunct="1">
              <a:buFont typeface="+mj-lt"/>
              <a:buAutoNum type="arabicPeriod"/>
            </a:pPr>
            <a:r>
              <a:rPr lang="en-US" altLang="ru-RU" dirty="0"/>
              <a:t>chronic </a:t>
            </a:r>
            <a:r>
              <a:rPr lang="en-US" altLang="ru-RU" dirty="0" err="1"/>
              <a:t>pseudocystic</a:t>
            </a:r>
            <a:r>
              <a:rPr lang="en-US" altLang="ru-RU" dirty="0"/>
              <a:t> (pancreatitis with outcome in the cyst),</a:t>
            </a:r>
          </a:p>
          <a:p>
            <a:pPr marL="609600" indent="-609600" eaLnBrk="1" hangingPunct="1">
              <a:buFont typeface="+mj-lt"/>
              <a:buAutoNum type="arabicPeriod"/>
            </a:pPr>
            <a:r>
              <a:rPr lang="en-US" altLang="ru-RU" dirty="0"/>
              <a:t>chronic calculous pancreatitis (</a:t>
            </a:r>
            <a:r>
              <a:rPr lang="en-US" altLang="ru-RU" dirty="0" err="1"/>
              <a:t>wirsungolithiasis</a:t>
            </a:r>
            <a:r>
              <a:rPr lang="en-US" altLang="ru-RU" dirty="0"/>
              <a:t>);</a:t>
            </a:r>
            <a:endParaRPr lang="ru-RU" altLang="ru-RU"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A9EA8544-C729-473C-A337-6BB0B0F54994}"/>
              </a:ext>
            </a:extLst>
          </p:cNvPr>
          <p:cNvSpPr>
            <a:spLocks noGrp="1" noChangeArrowheads="1"/>
          </p:cNvSpPr>
          <p:nvPr>
            <p:ph type="body" idx="1"/>
          </p:nvPr>
        </p:nvSpPr>
        <p:spPr>
          <a:xfrm>
            <a:off x="0" y="0"/>
            <a:ext cx="9144000" cy="6858000"/>
          </a:xfrm>
        </p:spPr>
        <p:txBody>
          <a:bodyPr/>
          <a:lstStyle/>
          <a:p>
            <a:pPr eaLnBrk="1" hangingPunct="1">
              <a:lnSpc>
                <a:spcPct val="90000"/>
              </a:lnSpc>
              <a:buFontTx/>
              <a:buNone/>
            </a:pPr>
            <a:r>
              <a:rPr lang="en-US" altLang="ru-RU" dirty="0"/>
              <a:t>IV phase of the course:</a:t>
            </a:r>
          </a:p>
          <a:p>
            <a:pPr eaLnBrk="1" hangingPunct="1">
              <a:lnSpc>
                <a:spcPct val="90000"/>
              </a:lnSpc>
              <a:buFontTx/>
              <a:buNone/>
            </a:pPr>
            <a:r>
              <a:rPr lang="en-US" altLang="ru-RU" dirty="0"/>
              <a:t>   1. remission</a:t>
            </a:r>
          </a:p>
          <a:p>
            <a:pPr eaLnBrk="1" hangingPunct="1">
              <a:lnSpc>
                <a:spcPct val="90000"/>
              </a:lnSpc>
              <a:buFontTx/>
              <a:buNone/>
            </a:pPr>
            <a:r>
              <a:rPr lang="en-US" altLang="ru-RU" dirty="0"/>
              <a:t>   2. exacerbation.</a:t>
            </a:r>
          </a:p>
          <a:p>
            <a:pPr eaLnBrk="1" hangingPunct="1">
              <a:lnSpc>
                <a:spcPct val="90000"/>
              </a:lnSpc>
              <a:buFontTx/>
              <a:buNone/>
            </a:pPr>
            <a:r>
              <a:rPr lang="en-US" altLang="ru-RU" dirty="0"/>
              <a:t>V. The course of the disease:</a:t>
            </a:r>
          </a:p>
          <a:p>
            <a:pPr eaLnBrk="1" hangingPunct="1">
              <a:lnSpc>
                <a:spcPct val="90000"/>
              </a:lnSpc>
              <a:buFontTx/>
              <a:buNone/>
            </a:pPr>
            <a:r>
              <a:rPr lang="en-US" altLang="ru-RU" dirty="0"/>
              <a:t>   1st stage - mild;</a:t>
            </a:r>
          </a:p>
          <a:p>
            <a:pPr eaLnBrk="1" hangingPunct="1">
              <a:lnSpc>
                <a:spcPct val="90000"/>
              </a:lnSpc>
              <a:buFontTx/>
              <a:buNone/>
            </a:pPr>
            <a:r>
              <a:rPr lang="en-US" altLang="ru-RU" dirty="0"/>
              <a:t>   2nd stage - moderate course;</a:t>
            </a:r>
          </a:p>
          <a:p>
            <a:pPr eaLnBrk="1" hangingPunct="1">
              <a:lnSpc>
                <a:spcPct val="90000"/>
              </a:lnSpc>
              <a:buFontTx/>
              <a:buNone/>
            </a:pPr>
            <a:r>
              <a:rPr lang="en-US" altLang="ru-RU" dirty="0"/>
              <a:t>   3rd stage - severe (terminal, cachectic stage).</a:t>
            </a:r>
          </a:p>
          <a:p>
            <a:pPr eaLnBrk="1" hangingPunct="1">
              <a:lnSpc>
                <a:spcPct val="90000"/>
              </a:lnSpc>
              <a:buFontTx/>
              <a:buNone/>
            </a:pPr>
            <a:r>
              <a:rPr lang="en-US" altLang="ru-RU" dirty="0"/>
              <a:t>VI. Exacerbation frequency:</a:t>
            </a:r>
          </a:p>
          <a:p>
            <a:pPr eaLnBrk="1" hangingPunct="1">
              <a:lnSpc>
                <a:spcPct val="90000"/>
              </a:lnSpc>
              <a:buFontTx/>
              <a:buNone/>
            </a:pPr>
            <a:r>
              <a:rPr lang="en-US" altLang="ru-RU" dirty="0"/>
              <a:t>   1. 1 - 2 times a year (32%);</a:t>
            </a:r>
          </a:p>
          <a:p>
            <a:pPr eaLnBrk="1" hangingPunct="1">
              <a:lnSpc>
                <a:spcPct val="90000"/>
              </a:lnSpc>
              <a:buFontTx/>
              <a:buNone/>
            </a:pPr>
            <a:r>
              <a:rPr lang="en-US" altLang="ru-RU" dirty="0"/>
              <a:t>   2. 3-4 times a year (25%);</a:t>
            </a:r>
          </a:p>
          <a:p>
            <a:pPr eaLnBrk="1" hangingPunct="1">
              <a:lnSpc>
                <a:spcPct val="90000"/>
              </a:lnSpc>
              <a:buFontTx/>
              <a:buNone/>
            </a:pPr>
            <a:r>
              <a:rPr lang="en-US" altLang="ru-RU" dirty="0"/>
              <a:t>   3. Frequent exacerbations, diabetes mellitus (33%).</a:t>
            </a:r>
            <a:endParaRPr lang="ru-RU" alt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95686B4-BE84-4BA7-B524-30B27EFC1A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6" y="692696"/>
            <a:ext cx="9151735" cy="4536504"/>
          </a:xfrm>
        </p:spPr>
      </p:pic>
    </p:spTree>
    <p:extLst>
      <p:ext uri="{BB962C8B-B14F-4D97-AF65-F5344CB8AC3E}">
        <p14:creationId xmlns:p14="http://schemas.microsoft.com/office/powerpoint/2010/main" val="127233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a:extLst>
              <a:ext uri="{FF2B5EF4-FFF2-40B4-BE49-F238E27FC236}">
                <a16:creationId xmlns:a16="http://schemas.microsoft.com/office/drawing/2014/main" id="{7CC54651-545D-4CC9-9579-E6DD9DC7F12F}"/>
              </a:ext>
            </a:extLst>
          </p:cNvPr>
          <p:cNvSpPr>
            <a:spLocks noGrp="1" noRot="1" noChangeArrowheads="1"/>
          </p:cNvSpPr>
          <p:nvPr>
            <p:ph type="title"/>
          </p:nvPr>
        </p:nvSpPr>
        <p:spPr>
          <a:xfrm>
            <a:off x="301625" y="228600"/>
            <a:ext cx="8510588" cy="1004888"/>
          </a:xfrm>
        </p:spPr>
        <p:txBody>
          <a:bodyPr/>
          <a:lstStyle/>
          <a:p>
            <a:pPr eaLnBrk="1" hangingPunct="1"/>
            <a:r>
              <a:rPr lang="en-US" altLang="ru-RU" b="1" dirty="0"/>
              <a:t>Clinic</a:t>
            </a:r>
            <a:endParaRPr lang="ru-RU" altLang="ru-RU" b="1" dirty="0"/>
          </a:p>
        </p:txBody>
      </p:sp>
      <p:sp>
        <p:nvSpPr>
          <p:cNvPr id="21507" name="Rectangle 9">
            <a:extLst>
              <a:ext uri="{FF2B5EF4-FFF2-40B4-BE49-F238E27FC236}">
                <a16:creationId xmlns:a16="http://schemas.microsoft.com/office/drawing/2014/main" id="{41FC9B9C-3306-4899-97BC-36A2D66F1818}"/>
              </a:ext>
            </a:extLst>
          </p:cNvPr>
          <p:cNvSpPr>
            <a:spLocks noGrp="1" noRot="1" noChangeArrowheads="1"/>
          </p:cNvSpPr>
          <p:nvPr>
            <p:ph type="body" sz="half" idx="1"/>
          </p:nvPr>
        </p:nvSpPr>
        <p:spPr>
          <a:xfrm>
            <a:off x="301625" y="1676400"/>
            <a:ext cx="4189413" cy="4422775"/>
          </a:xfrm>
        </p:spPr>
        <p:txBody>
          <a:bodyPr/>
          <a:lstStyle/>
          <a:p>
            <a:pPr eaLnBrk="1" hangingPunct="1">
              <a:lnSpc>
                <a:spcPct val="80000"/>
              </a:lnSpc>
              <a:buFont typeface="Wingdings" panose="05000000000000000000" pitchFamily="2" charset="2"/>
              <a:buNone/>
            </a:pPr>
            <a:r>
              <a:rPr lang="en-US" altLang="ru-RU" sz="3600" dirty="0"/>
              <a:t>4 main syndromes:</a:t>
            </a:r>
          </a:p>
          <a:p>
            <a:pPr eaLnBrk="1" hangingPunct="1">
              <a:lnSpc>
                <a:spcPct val="80000"/>
              </a:lnSpc>
            </a:pPr>
            <a:endParaRPr lang="ru-RU" altLang="ru-RU" sz="2400" dirty="0"/>
          </a:p>
          <a:p>
            <a:pPr eaLnBrk="1" hangingPunct="1">
              <a:lnSpc>
                <a:spcPct val="80000"/>
              </a:lnSpc>
            </a:pPr>
            <a:r>
              <a:rPr lang="en-US" altLang="ru-RU" sz="2800" dirty="0"/>
              <a:t>Pain syndrome;</a:t>
            </a:r>
          </a:p>
          <a:p>
            <a:pPr eaLnBrk="1" hangingPunct="1">
              <a:lnSpc>
                <a:spcPct val="80000"/>
              </a:lnSpc>
            </a:pPr>
            <a:r>
              <a:rPr lang="en-US" altLang="ru-RU" sz="2800" dirty="0"/>
              <a:t>Pancreatic exocrine insufficiency</a:t>
            </a:r>
            <a:r>
              <a:rPr lang="ru-RU" altLang="ru-RU" sz="2800" dirty="0"/>
              <a:t> </a:t>
            </a:r>
            <a:r>
              <a:rPr lang="en-US" altLang="ru-RU" sz="2800" dirty="0"/>
              <a:t>syndrome;</a:t>
            </a:r>
          </a:p>
          <a:p>
            <a:pPr eaLnBrk="1" hangingPunct="1">
              <a:lnSpc>
                <a:spcPct val="80000"/>
              </a:lnSpc>
            </a:pPr>
            <a:r>
              <a:rPr lang="en-US" altLang="ru-RU" sz="2800" dirty="0"/>
              <a:t>The syndrome of </a:t>
            </a:r>
            <a:r>
              <a:rPr lang="en-US" altLang="ru-RU" sz="2800" dirty="0" err="1"/>
              <a:t>incretory</a:t>
            </a:r>
            <a:r>
              <a:rPr lang="en-US" altLang="ru-RU" sz="2800" dirty="0"/>
              <a:t> insufficiency.</a:t>
            </a:r>
          </a:p>
          <a:p>
            <a:pPr eaLnBrk="1" hangingPunct="1">
              <a:lnSpc>
                <a:spcPct val="80000"/>
              </a:lnSpc>
            </a:pPr>
            <a:r>
              <a:rPr lang="en-US" altLang="ru-RU" sz="2800" dirty="0"/>
              <a:t>Cholestasis Syndrome (obstructive jaundice).</a:t>
            </a:r>
            <a:endParaRPr lang="ru-RU" altLang="ru-RU" sz="2800" dirty="0"/>
          </a:p>
        </p:txBody>
      </p:sp>
      <p:sp>
        <p:nvSpPr>
          <p:cNvPr id="21508" name="Rectangle 10">
            <a:extLst>
              <a:ext uri="{FF2B5EF4-FFF2-40B4-BE49-F238E27FC236}">
                <a16:creationId xmlns:a16="http://schemas.microsoft.com/office/drawing/2014/main" id="{96D2ED72-AA77-4481-83F7-3FCB8AC17AA4}"/>
              </a:ext>
            </a:extLst>
          </p:cNvPr>
          <p:cNvSpPr>
            <a:spLocks noGrp="1" noRot="1" noChangeArrowheads="1"/>
          </p:cNvSpPr>
          <p:nvPr>
            <p:ph sz="half" idx="2"/>
          </p:nvPr>
        </p:nvSpPr>
        <p:spPr>
          <a:xfrm>
            <a:off x="4652963" y="1676400"/>
            <a:ext cx="4189412" cy="4422775"/>
          </a:xfrm>
        </p:spPr>
        <p:txBody>
          <a:bodyPr/>
          <a:lstStyle/>
          <a:p>
            <a:pPr eaLnBrk="1" hangingPunct="1">
              <a:lnSpc>
                <a:spcPct val="80000"/>
              </a:lnSpc>
            </a:pPr>
            <a:endParaRPr lang="ru-RU" altLang="ru-RU" sz="1200"/>
          </a:p>
        </p:txBody>
      </p:sp>
      <p:pic>
        <p:nvPicPr>
          <p:cNvPr id="21509" name="Picture 12" descr="Картинка 36 из 5532">
            <a:hlinkClick r:id="rId2"/>
            <a:extLst>
              <a:ext uri="{FF2B5EF4-FFF2-40B4-BE49-F238E27FC236}">
                <a16:creationId xmlns:a16="http://schemas.microsoft.com/office/drawing/2014/main" id="{7D72FAFB-B06E-41E8-BCC3-FB94B471B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3581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B7A0024E-21C7-4E6C-894D-3E7F99327FBB}"/>
              </a:ext>
            </a:extLst>
          </p:cNvPr>
          <p:cNvSpPr>
            <a:spLocks noGrp="1"/>
          </p:cNvSpPr>
          <p:nvPr>
            <p:ph type="body" sz="half" idx="1"/>
          </p:nvPr>
        </p:nvSpPr>
        <p:spPr>
          <a:xfrm>
            <a:off x="179512" y="6309320"/>
            <a:ext cx="8712968" cy="432048"/>
          </a:xfrm>
        </p:spPr>
        <p:txBody>
          <a:bodyPr>
            <a:normAutofit/>
          </a:bodyPr>
          <a:lstStyle/>
          <a:p>
            <a:pPr marL="0" indent="0" algn="ctr">
              <a:buNone/>
            </a:pPr>
            <a:r>
              <a:rPr lang="en-US" sz="2200" b="1" dirty="0">
                <a:latin typeface="Times New Roman" panose="02020603050405020304" pitchFamily="18" charset="0"/>
                <a:cs typeface="Times New Roman" panose="02020603050405020304" pitchFamily="18" charset="0"/>
              </a:rPr>
              <a:t>Pain mechanisms in chronic pancreatitis.</a:t>
            </a:r>
            <a:endParaRPr lang="ru-RU" sz="22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BAA50876-6D92-42A6-B98B-8771B2EF2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49" y="-1"/>
            <a:ext cx="7419327" cy="6305127"/>
          </a:xfrm>
          <a:prstGeom prst="rect">
            <a:avLst/>
          </a:prstGeom>
        </p:spPr>
      </p:pic>
    </p:spTree>
    <p:extLst>
      <p:ext uri="{BB962C8B-B14F-4D97-AF65-F5344CB8AC3E}">
        <p14:creationId xmlns:p14="http://schemas.microsoft.com/office/powerpoint/2010/main" val="1909298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E5D051-14A8-4E27-A917-46A66378423B}"/>
              </a:ext>
            </a:extLst>
          </p:cNvPr>
          <p:cNvSpPr>
            <a:spLocks noGrp="1"/>
          </p:cNvSpPr>
          <p:nvPr>
            <p:ph type="title"/>
          </p:nvPr>
        </p:nvSpPr>
        <p:spPr/>
        <p:txBody>
          <a:bodyPr/>
          <a:lstStyle/>
          <a:p>
            <a:r>
              <a:rPr lang="en-US" dirty="0"/>
              <a:t>PANCREAS ANATOMY</a:t>
            </a:r>
            <a:endParaRPr lang="ru-RU" dirty="0"/>
          </a:p>
        </p:txBody>
      </p:sp>
      <p:pic>
        <p:nvPicPr>
          <p:cNvPr id="5" name="Объект 4">
            <a:extLst>
              <a:ext uri="{FF2B5EF4-FFF2-40B4-BE49-F238E27FC236}">
                <a16:creationId xmlns:a16="http://schemas.microsoft.com/office/drawing/2014/main" id="{32F54883-6318-4462-8B2B-831114D7D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91941"/>
            <a:ext cx="8229600" cy="4359919"/>
          </a:xfrm>
        </p:spPr>
      </p:pic>
    </p:spTree>
    <p:extLst>
      <p:ext uri="{BB962C8B-B14F-4D97-AF65-F5344CB8AC3E}">
        <p14:creationId xmlns:p14="http://schemas.microsoft.com/office/powerpoint/2010/main" val="3447458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9F58024A-B308-4507-8702-4C2CBE3A35FE}"/>
              </a:ext>
            </a:extLst>
          </p:cNvPr>
          <p:cNvSpPr>
            <a:spLocks noGrp="1"/>
          </p:cNvSpPr>
          <p:nvPr>
            <p:ph type="body" sz="half" idx="1"/>
          </p:nvPr>
        </p:nvSpPr>
        <p:spPr>
          <a:xfrm>
            <a:off x="301625" y="116632"/>
            <a:ext cx="8590855" cy="6480720"/>
          </a:xfrm>
        </p:spPr>
        <p:txBody>
          <a:bodyPr/>
          <a:lstStyle/>
          <a:p>
            <a:r>
              <a:rPr lang="en-US" sz="2700" dirty="0"/>
              <a:t>Chronic recurrent pancreatitis, which is characterized by pain crises, outside of which the patient's condition remains relatively safe (the most common form of the disease). With exacerbation, the clinic proceeds as acute pancreatitis.</a:t>
            </a:r>
            <a:endParaRPr lang="ru-RU" sz="2700" dirty="0"/>
          </a:p>
          <a:p>
            <a:r>
              <a:rPr lang="en-US" sz="2700" dirty="0"/>
              <a:t>Chronic pain pancreatitis, proceeding with a constant pain syndrome.</a:t>
            </a:r>
          </a:p>
          <a:p>
            <a:r>
              <a:rPr lang="en-US" sz="2700" dirty="0"/>
              <a:t>Chronic latent (painless) pancreatitis, in which violations of the external and internal secretion of the pancreas come to the fore.</a:t>
            </a:r>
          </a:p>
          <a:p>
            <a:r>
              <a:rPr lang="en-US" sz="2700" dirty="0" err="1"/>
              <a:t>Pseudotumorous</a:t>
            </a:r>
            <a:r>
              <a:rPr lang="ru-RU" sz="2700" dirty="0"/>
              <a:t> (</a:t>
            </a:r>
            <a:r>
              <a:rPr lang="en-US" sz="2700" dirty="0"/>
              <a:t>obstructive) chronic pancreatitis with a primary lesion of the pancreatic head, which often leads to the development of cholestasis and obstructive jaundice.</a:t>
            </a:r>
            <a:endParaRPr lang="ru-RU" sz="2700" dirty="0"/>
          </a:p>
        </p:txBody>
      </p:sp>
    </p:spTree>
    <p:extLst>
      <p:ext uri="{BB962C8B-B14F-4D97-AF65-F5344CB8AC3E}">
        <p14:creationId xmlns:p14="http://schemas.microsoft.com/office/powerpoint/2010/main" val="110293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0FA8AA1-89D5-4DAA-833B-7A1A46696F01}"/>
              </a:ext>
            </a:extLst>
          </p:cNvPr>
          <p:cNvSpPr>
            <a:spLocks noGrp="1" noChangeArrowheads="1"/>
          </p:cNvSpPr>
          <p:nvPr>
            <p:ph type="body" idx="1"/>
          </p:nvPr>
        </p:nvSpPr>
        <p:spPr>
          <a:xfrm>
            <a:off x="0" y="188913"/>
            <a:ext cx="9144000" cy="6669087"/>
          </a:xfrm>
        </p:spPr>
        <p:txBody>
          <a:bodyPr/>
          <a:lstStyle/>
          <a:p>
            <a:pPr marL="609600" indent="-609600" algn="ctr" eaLnBrk="1" hangingPunct="1">
              <a:lnSpc>
                <a:spcPct val="90000"/>
              </a:lnSpc>
              <a:buFontTx/>
              <a:buNone/>
            </a:pPr>
            <a:r>
              <a:rPr lang="en-US" altLang="ru-RU" dirty="0"/>
              <a:t>LABORATORY DIAGNOSTICS:</a:t>
            </a:r>
          </a:p>
          <a:p>
            <a:pPr marL="514350" indent="-514350" eaLnBrk="1" hangingPunct="1">
              <a:lnSpc>
                <a:spcPct val="90000"/>
              </a:lnSpc>
              <a:buFont typeface="+mj-lt"/>
              <a:buAutoNum type="arabicPeriod"/>
            </a:pPr>
            <a:r>
              <a:rPr lang="en-US" altLang="ru-RU" dirty="0"/>
              <a:t>General blood test, biochemical study</a:t>
            </a:r>
          </a:p>
          <a:p>
            <a:pPr marL="514350" indent="-514350" eaLnBrk="1" hangingPunct="1">
              <a:lnSpc>
                <a:spcPct val="90000"/>
              </a:lnSpc>
              <a:buFont typeface="+mj-lt"/>
              <a:buAutoNum type="arabicPeriod"/>
            </a:pPr>
            <a:r>
              <a:rPr lang="en-US" altLang="ru-RU" dirty="0"/>
              <a:t>Study of exocrine function (secretin-</a:t>
            </a:r>
            <a:r>
              <a:rPr lang="en-US" altLang="ru-RU" dirty="0" err="1"/>
              <a:t>pancreosimine</a:t>
            </a:r>
            <a:r>
              <a:rPr lang="en-US" altLang="ru-RU" dirty="0"/>
              <a:t> test, Lund test - after standard breakfast, aspiration of duodenum contents, </a:t>
            </a:r>
            <a:r>
              <a:rPr lang="en-US" altLang="ru-RU" dirty="0" err="1"/>
              <a:t>bentaramine</a:t>
            </a:r>
            <a:r>
              <a:rPr lang="en-US" altLang="ru-RU" dirty="0"/>
              <a:t> test, morphine-</a:t>
            </a:r>
            <a:r>
              <a:rPr lang="en-US" altLang="ru-RU" dirty="0" err="1"/>
              <a:t>proserin</a:t>
            </a:r>
            <a:r>
              <a:rPr lang="en-US" altLang="ru-RU" dirty="0"/>
              <a:t> test - determination of amylase, lipase, urine diastase)</a:t>
            </a:r>
          </a:p>
          <a:p>
            <a:pPr marL="514350" indent="-514350" eaLnBrk="1" hangingPunct="1">
              <a:lnSpc>
                <a:spcPct val="90000"/>
              </a:lnSpc>
              <a:buFont typeface="+mj-lt"/>
              <a:buAutoNum type="arabicPeriod"/>
            </a:pPr>
            <a:r>
              <a:rPr lang="en-US" altLang="ru-RU" dirty="0"/>
              <a:t>The study of intra-secretory function (Staub-Traugott test, glycemic profile)</a:t>
            </a:r>
          </a:p>
          <a:p>
            <a:pPr marL="514350" indent="-514350" eaLnBrk="1" hangingPunct="1">
              <a:lnSpc>
                <a:spcPct val="90000"/>
              </a:lnSpc>
              <a:buFont typeface="+mj-lt"/>
              <a:buAutoNum type="arabicPeriod"/>
            </a:pPr>
            <a:r>
              <a:rPr lang="en-US" altLang="ru-RU" dirty="0"/>
              <a:t>Coprological research - Schmidt's diet (</a:t>
            </a:r>
            <a:r>
              <a:rPr lang="en-US" altLang="ru-RU" dirty="0" err="1"/>
              <a:t>polypecal</a:t>
            </a:r>
            <a:r>
              <a:rPr lang="en-US" altLang="ru-RU" dirty="0"/>
              <a:t>, steatorrhea, </a:t>
            </a:r>
            <a:r>
              <a:rPr lang="en-US" altLang="ru-RU" dirty="0" err="1"/>
              <a:t>creatorrhea</a:t>
            </a:r>
            <a:r>
              <a:rPr lang="en-US" altLang="ru-RU" dirty="0"/>
              <a:t>, </a:t>
            </a:r>
            <a:r>
              <a:rPr lang="en-US" altLang="ru-RU" dirty="0" err="1"/>
              <a:t>amylorrhea</a:t>
            </a:r>
            <a:r>
              <a:rPr lang="en-US" altLang="ru-RU" dirty="0"/>
              <a:t>)</a:t>
            </a:r>
            <a:endParaRPr lang="ru-RU" alt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797450-7459-4F69-8FE7-9074CEB4F088}"/>
              </a:ext>
            </a:extLst>
          </p:cNvPr>
          <p:cNvSpPr>
            <a:spLocks noGrp="1"/>
          </p:cNvSpPr>
          <p:nvPr>
            <p:ph type="title"/>
          </p:nvPr>
        </p:nvSpPr>
        <p:spPr>
          <a:xfrm>
            <a:off x="457200" y="274638"/>
            <a:ext cx="8229600" cy="562074"/>
          </a:xfrm>
        </p:spPr>
        <p:txBody>
          <a:bodyPr/>
          <a:lstStyle/>
          <a:p>
            <a:r>
              <a:rPr lang="en-US" dirty="0"/>
              <a:t>LABORATORY TESTS:</a:t>
            </a:r>
            <a:endParaRPr lang="ru-RU" dirty="0"/>
          </a:p>
        </p:txBody>
      </p:sp>
      <p:sp>
        <p:nvSpPr>
          <p:cNvPr id="3" name="Объект 2">
            <a:extLst>
              <a:ext uri="{FF2B5EF4-FFF2-40B4-BE49-F238E27FC236}">
                <a16:creationId xmlns:a16="http://schemas.microsoft.com/office/drawing/2014/main" id="{C5506264-241F-439C-9B17-4FF9EDF1AA06}"/>
              </a:ext>
            </a:extLst>
          </p:cNvPr>
          <p:cNvSpPr>
            <a:spLocks noGrp="1"/>
          </p:cNvSpPr>
          <p:nvPr>
            <p:ph idx="1"/>
          </p:nvPr>
        </p:nvSpPr>
        <p:spPr>
          <a:xfrm>
            <a:off x="457200" y="980728"/>
            <a:ext cx="8229600" cy="5145435"/>
          </a:xfrm>
        </p:spPr>
        <p:txBody>
          <a:bodyPr/>
          <a:lstStyle/>
          <a:p>
            <a:r>
              <a:rPr lang="en-US" sz="2400" dirty="0"/>
              <a:t>secretin-</a:t>
            </a:r>
            <a:r>
              <a:rPr lang="en-US" sz="2400" dirty="0" err="1"/>
              <a:t>pancreosimine</a:t>
            </a:r>
            <a:r>
              <a:rPr lang="en-US" sz="2400" dirty="0"/>
              <a:t> (</a:t>
            </a:r>
            <a:r>
              <a:rPr lang="en-US" sz="2400" dirty="0" err="1"/>
              <a:t>cerulein</a:t>
            </a:r>
            <a:r>
              <a:rPr lang="en-US" sz="2400" dirty="0"/>
              <a:t>), which consists in stimulating the exocrine function of the pancreas by sequential parenteral administration of secretin, and after 30 minutes cholecystokinin, determining the amount of secretion in all 6 portions of the duodenal contents obtained, the concentration of bicarbonates in the first 3 and the enzyme -t - in the last 3 servings;</a:t>
            </a:r>
          </a:p>
          <a:p>
            <a:r>
              <a:rPr lang="en-US" sz="2400" dirty="0"/>
              <a:t>PABA test (</a:t>
            </a:r>
            <a:r>
              <a:rPr lang="en-US" sz="2400" dirty="0" err="1"/>
              <a:t>bentiramine</a:t>
            </a:r>
            <a:r>
              <a:rPr lang="en-US" sz="2400" dirty="0"/>
              <a:t>): assessment of the load results of 0.5 g of para-aminobenzoic acid tripeptide (</a:t>
            </a:r>
            <a:r>
              <a:rPr lang="en-US" sz="2400" dirty="0" err="1"/>
              <a:t>bentiramine</a:t>
            </a:r>
            <a:r>
              <a:rPr lang="en-US" sz="2400" dirty="0"/>
              <a:t>). The test is positive when less than 50% of the drug is excreted in a 6-hour portion of urine;</a:t>
            </a:r>
            <a:endParaRPr lang="ru-RU" sz="2400" dirty="0"/>
          </a:p>
        </p:txBody>
      </p:sp>
    </p:spTree>
    <p:extLst>
      <p:ext uri="{BB962C8B-B14F-4D97-AF65-F5344CB8AC3E}">
        <p14:creationId xmlns:p14="http://schemas.microsoft.com/office/powerpoint/2010/main" val="3163551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797450-7459-4F69-8FE7-9074CEB4F088}"/>
              </a:ext>
            </a:extLst>
          </p:cNvPr>
          <p:cNvSpPr>
            <a:spLocks noGrp="1"/>
          </p:cNvSpPr>
          <p:nvPr>
            <p:ph type="title"/>
          </p:nvPr>
        </p:nvSpPr>
        <p:spPr>
          <a:xfrm>
            <a:off x="457200" y="274638"/>
            <a:ext cx="8229600" cy="562074"/>
          </a:xfrm>
        </p:spPr>
        <p:txBody>
          <a:bodyPr/>
          <a:lstStyle/>
          <a:p>
            <a:r>
              <a:rPr lang="en-US" dirty="0"/>
              <a:t>LABORATORY TESTS:</a:t>
            </a:r>
            <a:endParaRPr lang="ru-RU" dirty="0"/>
          </a:p>
        </p:txBody>
      </p:sp>
      <p:sp>
        <p:nvSpPr>
          <p:cNvPr id="3" name="Объект 2">
            <a:extLst>
              <a:ext uri="{FF2B5EF4-FFF2-40B4-BE49-F238E27FC236}">
                <a16:creationId xmlns:a16="http://schemas.microsoft.com/office/drawing/2014/main" id="{C5506264-241F-439C-9B17-4FF9EDF1AA06}"/>
              </a:ext>
            </a:extLst>
          </p:cNvPr>
          <p:cNvSpPr>
            <a:spLocks noGrp="1"/>
          </p:cNvSpPr>
          <p:nvPr>
            <p:ph idx="1"/>
          </p:nvPr>
        </p:nvSpPr>
        <p:spPr>
          <a:xfrm>
            <a:off x="457200" y="980728"/>
            <a:ext cx="8229600" cy="5145435"/>
          </a:xfrm>
        </p:spPr>
        <p:txBody>
          <a:bodyPr/>
          <a:lstStyle/>
          <a:p>
            <a:r>
              <a:rPr lang="en-US" sz="2400" dirty="0"/>
              <a:t>Lund test: load with food mixture (15 g of olive oil, 15 g of milk powder, 45 g of glucose, 15 ml of fruit syrup, up to 300 ml of distilled water). Its results are interpreted in the same way as in the secretin-</a:t>
            </a:r>
            <a:r>
              <a:rPr lang="en-US" sz="2400" dirty="0" err="1"/>
              <a:t>pancreosimine</a:t>
            </a:r>
            <a:r>
              <a:rPr lang="en-US" sz="2400" dirty="0"/>
              <a:t> test;</a:t>
            </a:r>
          </a:p>
          <a:p>
            <a:r>
              <a:rPr lang="en-US" sz="2400" dirty="0"/>
              <a:t>morphine-</a:t>
            </a:r>
            <a:r>
              <a:rPr lang="en-US" sz="2400" dirty="0" err="1"/>
              <a:t>proserin</a:t>
            </a:r>
            <a:r>
              <a:rPr lang="en-US" sz="2400" dirty="0"/>
              <a:t> test: stimulation of the pancreas by intramuscular injection of 1 ml of 1% morphine solution and 1 ml of 0.05% </a:t>
            </a:r>
            <a:r>
              <a:rPr lang="en-US" sz="2400" dirty="0" err="1"/>
              <a:t>proserin</a:t>
            </a:r>
            <a:r>
              <a:rPr lang="en-US" sz="2400" dirty="0"/>
              <a:t> solution with determination of amylase activity in blood and urine.</a:t>
            </a:r>
          </a:p>
          <a:p>
            <a:r>
              <a:rPr lang="en-US" sz="2400" dirty="0"/>
              <a:t>A more accurate method for assessing the exocrine function of the gland at present is an oral test with 13C-triglycerides, the degree of cleavage of which in the digestive tract is judged by the level of 13CO2 in exhaled air.</a:t>
            </a:r>
            <a:endParaRPr lang="ru-RU" sz="2400" dirty="0"/>
          </a:p>
        </p:txBody>
      </p:sp>
    </p:spTree>
    <p:extLst>
      <p:ext uri="{BB962C8B-B14F-4D97-AF65-F5344CB8AC3E}">
        <p14:creationId xmlns:p14="http://schemas.microsoft.com/office/powerpoint/2010/main" val="739861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797450-7459-4F69-8FE7-9074CEB4F088}"/>
              </a:ext>
            </a:extLst>
          </p:cNvPr>
          <p:cNvSpPr>
            <a:spLocks noGrp="1"/>
          </p:cNvSpPr>
          <p:nvPr>
            <p:ph type="title"/>
          </p:nvPr>
        </p:nvSpPr>
        <p:spPr>
          <a:xfrm>
            <a:off x="457200" y="274638"/>
            <a:ext cx="8229600" cy="562074"/>
          </a:xfrm>
        </p:spPr>
        <p:txBody>
          <a:bodyPr/>
          <a:lstStyle/>
          <a:p>
            <a:r>
              <a:rPr lang="en-US" dirty="0"/>
              <a:t>LABORATORY TESTS:</a:t>
            </a:r>
            <a:endParaRPr lang="ru-RU" dirty="0"/>
          </a:p>
        </p:txBody>
      </p:sp>
      <p:sp>
        <p:nvSpPr>
          <p:cNvPr id="3" name="Объект 2">
            <a:extLst>
              <a:ext uri="{FF2B5EF4-FFF2-40B4-BE49-F238E27FC236}">
                <a16:creationId xmlns:a16="http://schemas.microsoft.com/office/drawing/2014/main" id="{C5506264-241F-439C-9B17-4FF9EDF1AA06}"/>
              </a:ext>
            </a:extLst>
          </p:cNvPr>
          <p:cNvSpPr>
            <a:spLocks noGrp="1"/>
          </p:cNvSpPr>
          <p:nvPr>
            <p:ph idx="1"/>
          </p:nvPr>
        </p:nvSpPr>
        <p:spPr>
          <a:xfrm>
            <a:off x="457200" y="980728"/>
            <a:ext cx="8229600" cy="5145435"/>
          </a:xfrm>
        </p:spPr>
        <p:txBody>
          <a:bodyPr/>
          <a:lstStyle/>
          <a:p>
            <a:r>
              <a:rPr lang="en-US" sz="2400" dirty="0"/>
              <a:t>Pancreatic endocrine function is more often assessed using the Staub-Traugott double sugar load (fasting patient takes 50 g of glucose and the same amount after 1 h). Patients with chronic pancreatitis find an increase in the concentration of glucose in the blood (the graph shows a bumpy curve with a gentle slope), which is associated with a defeat of the insular apparatus.</a:t>
            </a:r>
          </a:p>
          <a:p>
            <a:r>
              <a:rPr lang="en-US" sz="2400" dirty="0"/>
              <a:t>The results of a coprological study indicate the presence of </a:t>
            </a:r>
            <a:r>
              <a:rPr lang="en-US" sz="2400" dirty="0" err="1"/>
              <a:t>polypecal</a:t>
            </a:r>
            <a:r>
              <a:rPr lang="en-US" sz="2400" dirty="0"/>
              <a:t> (over 400 g per day), </a:t>
            </a:r>
            <a:r>
              <a:rPr lang="en-US" sz="2400" dirty="0" err="1"/>
              <a:t>creatorrhea</a:t>
            </a:r>
            <a:r>
              <a:rPr lang="en-US" sz="2400" dirty="0"/>
              <a:t> (an increased content of undigested muscle fibers in the feces), steatorrhea (more than 9% when the daily diet contains 100 g of fat), </a:t>
            </a:r>
            <a:r>
              <a:rPr lang="en-US" sz="2400" dirty="0" err="1"/>
              <a:t>amylorrhea</a:t>
            </a:r>
            <a:r>
              <a:rPr lang="en-US" sz="2400" dirty="0"/>
              <a:t> (the presence of a large amount of feces starch).</a:t>
            </a:r>
            <a:endParaRPr lang="ru-RU" sz="2400" dirty="0"/>
          </a:p>
        </p:txBody>
      </p:sp>
    </p:spTree>
    <p:extLst>
      <p:ext uri="{BB962C8B-B14F-4D97-AF65-F5344CB8AC3E}">
        <p14:creationId xmlns:p14="http://schemas.microsoft.com/office/powerpoint/2010/main" val="2454467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515E3013-5703-4E17-B150-3ED61E6433A8}"/>
              </a:ext>
            </a:extLst>
          </p:cNvPr>
          <p:cNvSpPr>
            <a:spLocks noGrp="1" noChangeArrowheads="1"/>
          </p:cNvSpPr>
          <p:nvPr>
            <p:ph type="title"/>
          </p:nvPr>
        </p:nvSpPr>
        <p:spPr>
          <a:xfrm>
            <a:off x="5148263" y="2276475"/>
            <a:ext cx="3538537" cy="1143000"/>
          </a:xfrm>
        </p:spPr>
        <p:txBody>
          <a:bodyPr/>
          <a:lstStyle/>
          <a:p>
            <a:pPr algn="l" eaLnBrk="1" hangingPunct="1"/>
            <a:r>
              <a:rPr lang="en-US" altLang="ru-RU" sz="3600" dirty="0"/>
              <a:t>Variants of the glycemic curve according to the Staub-Traugott. </a:t>
            </a:r>
            <a:br>
              <a:rPr lang="en-US" altLang="ru-RU" sz="3600" dirty="0"/>
            </a:br>
            <a:br>
              <a:rPr lang="en-US" altLang="ru-RU" sz="3600" dirty="0"/>
            </a:br>
            <a:r>
              <a:rPr lang="en-US" altLang="ru-RU" sz="2800" dirty="0"/>
              <a:t>1 - negative effect; </a:t>
            </a:r>
            <a:br>
              <a:rPr lang="en-US" altLang="ru-RU" sz="2800" dirty="0"/>
            </a:br>
            <a:br>
              <a:rPr lang="en-US" altLang="ru-RU" sz="2800" dirty="0"/>
            </a:br>
            <a:r>
              <a:rPr lang="en-US" altLang="ru-RU" sz="2800" dirty="0"/>
              <a:t>2 - a positive effect.</a:t>
            </a:r>
            <a:endParaRPr lang="ru-RU" altLang="ru-RU" sz="2800" dirty="0"/>
          </a:p>
        </p:txBody>
      </p:sp>
      <p:pic>
        <p:nvPicPr>
          <p:cNvPr id="27651" name="Picture 6" descr="1">
            <a:extLst>
              <a:ext uri="{FF2B5EF4-FFF2-40B4-BE49-F238E27FC236}">
                <a16:creationId xmlns:a16="http://schemas.microsoft.com/office/drawing/2014/main" id="{62838965-036E-45E0-91E1-D56DD58426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88913"/>
            <a:ext cx="4478337" cy="6335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F6DACE7E-B3DA-4B97-9D67-766B9CDB1A1C}"/>
              </a:ext>
            </a:extLst>
          </p:cNvPr>
          <p:cNvSpPr>
            <a:spLocks noGrp="1" noChangeArrowheads="1"/>
          </p:cNvSpPr>
          <p:nvPr>
            <p:ph type="body" idx="1"/>
          </p:nvPr>
        </p:nvSpPr>
        <p:spPr>
          <a:xfrm>
            <a:off x="179388" y="188913"/>
            <a:ext cx="8785225" cy="6480175"/>
          </a:xfrm>
        </p:spPr>
        <p:txBody>
          <a:bodyPr/>
          <a:lstStyle/>
          <a:p>
            <a:pPr marL="609600" indent="-609600" algn="ctr" eaLnBrk="1" hangingPunct="1">
              <a:buFontTx/>
              <a:buNone/>
            </a:pPr>
            <a:r>
              <a:rPr lang="en-US" altLang="ru-RU" dirty="0"/>
              <a:t>INSTRUMENTAL DIAGNOSTICS</a:t>
            </a:r>
          </a:p>
          <a:p>
            <a:pPr marL="609600" indent="-609600" eaLnBrk="1" hangingPunct="1">
              <a:buFont typeface="+mj-lt"/>
              <a:buAutoNum type="arabicPeriod"/>
            </a:pPr>
            <a:r>
              <a:rPr lang="en-US" altLang="ru-RU" dirty="0"/>
              <a:t>Ultrasound</a:t>
            </a:r>
          </a:p>
          <a:p>
            <a:pPr marL="609600" indent="-609600" eaLnBrk="1" hangingPunct="1">
              <a:buFont typeface="+mj-lt"/>
              <a:buAutoNum type="arabicPeriod"/>
            </a:pPr>
            <a:r>
              <a:rPr lang="en-US" altLang="ru-RU" dirty="0"/>
              <a:t>Contrast radiography of the stomach, duodenum;</a:t>
            </a:r>
          </a:p>
          <a:p>
            <a:pPr marL="609600" indent="-609600" eaLnBrk="1" hangingPunct="1">
              <a:buFont typeface="+mj-lt"/>
              <a:buAutoNum type="arabicPeriod"/>
            </a:pPr>
            <a:r>
              <a:rPr lang="en-US" altLang="ru-RU" dirty="0"/>
              <a:t>ERCP;</a:t>
            </a:r>
          </a:p>
          <a:p>
            <a:pPr marL="609600" indent="-609600" eaLnBrk="1" hangingPunct="1">
              <a:buFont typeface="+mj-lt"/>
              <a:buAutoNum type="arabicPeriod"/>
            </a:pPr>
            <a:r>
              <a:rPr lang="en-US" altLang="ru-RU" dirty="0"/>
              <a:t>CT, MRI;</a:t>
            </a:r>
          </a:p>
          <a:p>
            <a:pPr marL="609600" indent="-609600" eaLnBrk="1" hangingPunct="1">
              <a:buFont typeface="+mj-lt"/>
              <a:buAutoNum type="arabicPeriod"/>
            </a:pPr>
            <a:r>
              <a:rPr lang="en-US" altLang="ru-RU" dirty="0"/>
              <a:t>Angiography;</a:t>
            </a:r>
          </a:p>
          <a:p>
            <a:pPr marL="609600" indent="-609600" eaLnBrk="1" hangingPunct="1">
              <a:buFont typeface="+mj-lt"/>
              <a:buAutoNum type="arabicPeriod"/>
            </a:pPr>
            <a:r>
              <a:rPr lang="en-US" altLang="ru-RU" dirty="0"/>
              <a:t>Laparoscopy, including </a:t>
            </a:r>
            <a:r>
              <a:rPr lang="en-US" altLang="ru-RU" dirty="0" err="1"/>
              <a:t>pancreatoscopy</a:t>
            </a:r>
            <a:endParaRPr lang="en-US" altLang="ru-RU" dirty="0"/>
          </a:p>
          <a:p>
            <a:pPr marL="609600" indent="-609600" eaLnBrk="1" hangingPunct="1">
              <a:buFont typeface="+mj-lt"/>
              <a:buAutoNum type="arabicPeriod"/>
            </a:pPr>
            <a:r>
              <a:rPr lang="en-US" altLang="ru-RU" dirty="0"/>
              <a:t>Puncture biopsy (under ultrasound)</a:t>
            </a:r>
            <a:endParaRPr lang="ru-RU" alt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BF8528-124A-464D-A5FA-7F7BD7CE4BCA}"/>
              </a:ext>
            </a:extLst>
          </p:cNvPr>
          <p:cNvSpPr>
            <a:spLocks noGrp="1"/>
          </p:cNvSpPr>
          <p:nvPr>
            <p:ph type="title"/>
          </p:nvPr>
        </p:nvSpPr>
        <p:spPr>
          <a:xfrm>
            <a:off x="827088" y="274638"/>
            <a:ext cx="7859712" cy="4738687"/>
          </a:xfrm>
        </p:spPr>
        <p:txBody>
          <a:bodyPr>
            <a:normAutofit fontScale="90000"/>
          </a:bodyPr>
          <a:lstStyle/>
          <a:p>
            <a:pPr algn="l">
              <a:defRPr/>
            </a:pPr>
            <a:br>
              <a:rPr lang="ru-RU" dirty="0">
                <a:solidFill>
                  <a:schemeClr val="bg1"/>
                </a:solidFill>
              </a:rPr>
            </a:br>
            <a:br>
              <a:rPr lang="ru-RU" dirty="0">
                <a:solidFill>
                  <a:schemeClr val="bg1"/>
                </a:solidFill>
              </a:rPr>
            </a:br>
            <a:r>
              <a:rPr lang="en-US" dirty="0">
                <a:solidFill>
                  <a:schemeClr val="tx1"/>
                </a:solidFill>
              </a:rPr>
              <a:t>When ultrasound of the pancreas is assessed: </a:t>
            </a:r>
            <a:br>
              <a:rPr lang="ru-RU" dirty="0">
                <a:solidFill>
                  <a:schemeClr val="tx1"/>
                </a:solidFill>
              </a:rPr>
            </a:br>
            <a:r>
              <a:rPr lang="en-US" dirty="0">
                <a:solidFill>
                  <a:schemeClr val="tx1"/>
                </a:solidFill>
              </a:rPr>
              <a:t>1. the size of the body, </a:t>
            </a:r>
            <a:br>
              <a:rPr lang="ru-RU" dirty="0">
                <a:solidFill>
                  <a:schemeClr val="tx1"/>
                </a:solidFill>
              </a:rPr>
            </a:br>
            <a:r>
              <a:rPr lang="en-US" dirty="0">
                <a:solidFill>
                  <a:schemeClr val="tx1"/>
                </a:solidFill>
              </a:rPr>
              <a:t>2. its contours, </a:t>
            </a:r>
            <a:br>
              <a:rPr lang="ru-RU" dirty="0">
                <a:solidFill>
                  <a:schemeClr val="tx1"/>
                </a:solidFill>
              </a:rPr>
            </a:br>
            <a:r>
              <a:rPr lang="en-US" dirty="0">
                <a:solidFill>
                  <a:schemeClr val="tx1"/>
                </a:solidFill>
              </a:rPr>
              <a:t>3. structure, </a:t>
            </a:r>
            <a:br>
              <a:rPr lang="ru-RU" dirty="0">
                <a:solidFill>
                  <a:schemeClr val="tx1"/>
                </a:solidFill>
              </a:rPr>
            </a:br>
            <a:r>
              <a:rPr lang="en-US" dirty="0">
                <a:solidFill>
                  <a:schemeClr val="tx1"/>
                </a:solidFill>
              </a:rPr>
              <a:t>4. tissue density, </a:t>
            </a:r>
            <a:br>
              <a:rPr lang="ru-RU" dirty="0">
                <a:solidFill>
                  <a:schemeClr val="tx1"/>
                </a:solidFill>
              </a:rPr>
            </a:br>
            <a:r>
              <a:rPr lang="en-US" dirty="0">
                <a:solidFill>
                  <a:schemeClr val="tx1"/>
                </a:solidFill>
              </a:rPr>
              <a:t>5. presence of calcification, </a:t>
            </a:r>
            <a:br>
              <a:rPr lang="ru-RU" dirty="0">
                <a:solidFill>
                  <a:schemeClr val="tx1"/>
                </a:solidFill>
              </a:rPr>
            </a:br>
            <a:r>
              <a:rPr lang="en-US" dirty="0">
                <a:solidFill>
                  <a:schemeClr val="tx1"/>
                </a:solidFill>
              </a:rPr>
              <a:t>6. presence of </a:t>
            </a:r>
            <a:r>
              <a:rPr lang="en-US" dirty="0" err="1">
                <a:solidFill>
                  <a:schemeClr val="tx1"/>
                </a:solidFill>
              </a:rPr>
              <a:t>virsungolithiasis</a:t>
            </a:r>
            <a:r>
              <a:rPr lang="en-US" dirty="0">
                <a:solidFill>
                  <a:schemeClr val="tx1"/>
                </a:solidFill>
              </a:rPr>
              <a:t>, </a:t>
            </a:r>
            <a:br>
              <a:rPr lang="ru-RU" dirty="0">
                <a:solidFill>
                  <a:schemeClr val="tx1"/>
                </a:solidFill>
              </a:rPr>
            </a:br>
            <a:r>
              <a:rPr lang="en-US" dirty="0">
                <a:solidFill>
                  <a:schemeClr val="tx1"/>
                </a:solidFill>
              </a:rPr>
              <a:t>7. presence of focal formations</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EB01F7-C60C-4769-8192-CBD71A72BA92}"/>
              </a:ext>
            </a:extLst>
          </p:cNvPr>
          <p:cNvSpPr>
            <a:spLocks noGrp="1"/>
          </p:cNvSpPr>
          <p:nvPr>
            <p:ph type="title"/>
          </p:nvPr>
        </p:nvSpPr>
        <p:spPr>
          <a:xfrm>
            <a:off x="1116013" y="274638"/>
            <a:ext cx="7559675" cy="6249987"/>
          </a:xfrm>
        </p:spPr>
        <p:txBody>
          <a:bodyPr>
            <a:normAutofit/>
          </a:bodyPr>
          <a:lstStyle/>
          <a:p>
            <a:pPr algn="l">
              <a:defRPr/>
            </a:pPr>
            <a:r>
              <a:rPr lang="en-US" sz="3600" dirty="0"/>
              <a:t>Normally, the pancreas has a homogeneous fine-grained internal echo structure. </a:t>
            </a:r>
            <a:br>
              <a:rPr lang="ru-RU" sz="3600" dirty="0"/>
            </a:br>
            <a:r>
              <a:rPr lang="en-US" sz="3600" dirty="0"/>
              <a:t>Normal sizes: </a:t>
            </a:r>
            <a:br>
              <a:rPr lang="ru-RU" sz="3600" dirty="0"/>
            </a:br>
            <a:r>
              <a:rPr lang="ru-RU" sz="3600" dirty="0"/>
              <a:t> </a:t>
            </a:r>
            <a:r>
              <a:rPr lang="en-US" sz="3600" dirty="0"/>
              <a:t>head 25-30 mm, </a:t>
            </a:r>
            <a:br>
              <a:rPr lang="ru-RU" sz="3600" dirty="0"/>
            </a:br>
            <a:r>
              <a:rPr lang="ru-RU" sz="3600" dirty="0"/>
              <a:t> </a:t>
            </a:r>
            <a:r>
              <a:rPr lang="en-US" sz="3600" dirty="0"/>
              <a:t>body &lt;18 mm, </a:t>
            </a:r>
            <a:br>
              <a:rPr lang="ru-RU" sz="3600" dirty="0"/>
            </a:br>
            <a:r>
              <a:rPr lang="ru-RU" sz="3600" dirty="0"/>
              <a:t> </a:t>
            </a:r>
            <a:r>
              <a:rPr lang="en-US" sz="3600" dirty="0"/>
              <a:t>tail 25-30 mm, </a:t>
            </a:r>
            <a:br>
              <a:rPr lang="ru-RU" sz="3600" dirty="0"/>
            </a:br>
            <a:r>
              <a:rPr lang="ru-RU" sz="3600" dirty="0"/>
              <a:t> </a:t>
            </a:r>
            <a:r>
              <a:rPr lang="en-US" sz="3600" dirty="0"/>
              <a:t>duct 2-3 mm.</a:t>
            </a:r>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AAA3728-30E3-4878-B2AB-31FA1788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60648"/>
            <a:ext cx="5321513" cy="4581128"/>
          </a:xfrm>
          <a:prstGeom prst="rect">
            <a:avLst/>
          </a:prstGeom>
        </p:spPr>
      </p:pic>
      <p:sp>
        <p:nvSpPr>
          <p:cNvPr id="5" name="Прямоугольник 4">
            <a:extLst>
              <a:ext uri="{FF2B5EF4-FFF2-40B4-BE49-F238E27FC236}">
                <a16:creationId xmlns:a16="http://schemas.microsoft.com/office/drawing/2014/main" id="{63586676-A6A3-4994-B7A6-7DC1C8C0D750}"/>
              </a:ext>
            </a:extLst>
          </p:cNvPr>
          <p:cNvSpPr/>
          <p:nvPr/>
        </p:nvSpPr>
        <p:spPr>
          <a:xfrm>
            <a:off x="395536" y="5229200"/>
            <a:ext cx="8568952" cy="923330"/>
          </a:xfrm>
          <a:prstGeom prst="rect">
            <a:avLst/>
          </a:prstGeom>
        </p:spPr>
        <p:txBody>
          <a:bodyPr wrap="square">
            <a:spAutoFit/>
          </a:bodyPr>
          <a:lstStyle/>
          <a:p>
            <a:r>
              <a:rPr lang="ru-RU" dirty="0" err="1"/>
              <a:t>Sonography</a:t>
            </a:r>
            <a:r>
              <a:rPr lang="ru-RU" dirty="0"/>
              <a:t> </a:t>
            </a:r>
            <a:r>
              <a:rPr lang="ru-RU" dirty="0" err="1"/>
              <a:t>in</a:t>
            </a:r>
            <a:r>
              <a:rPr lang="ru-RU" dirty="0"/>
              <a:t> </a:t>
            </a:r>
            <a:r>
              <a:rPr lang="ru-RU" dirty="0" err="1"/>
              <a:t>chronic</a:t>
            </a:r>
            <a:r>
              <a:rPr lang="ru-RU" dirty="0"/>
              <a:t> </a:t>
            </a:r>
            <a:r>
              <a:rPr lang="ru-RU" dirty="0" err="1"/>
              <a:t>pancreatitis</a:t>
            </a:r>
            <a:r>
              <a:rPr lang="ru-RU" dirty="0"/>
              <a:t>. </a:t>
            </a:r>
            <a:r>
              <a:rPr lang="ru-RU" dirty="0" err="1"/>
              <a:t>Transabdominal</a:t>
            </a:r>
            <a:r>
              <a:rPr lang="ru-RU" dirty="0"/>
              <a:t> </a:t>
            </a:r>
            <a:r>
              <a:rPr lang="ru-RU" dirty="0" err="1"/>
              <a:t>sonogram</a:t>
            </a:r>
            <a:r>
              <a:rPr lang="ru-RU" dirty="0"/>
              <a:t> </a:t>
            </a:r>
            <a:r>
              <a:rPr lang="ru-RU" dirty="0" err="1"/>
              <a:t>of</a:t>
            </a:r>
            <a:r>
              <a:rPr lang="ru-RU" dirty="0"/>
              <a:t> </a:t>
            </a:r>
            <a:r>
              <a:rPr lang="ru-RU" dirty="0" err="1"/>
              <a:t>patient</a:t>
            </a:r>
            <a:r>
              <a:rPr lang="ru-RU" dirty="0"/>
              <a:t> </a:t>
            </a:r>
            <a:r>
              <a:rPr lang="ru-RU" dirty="0" err="1"/>
              <a:t>with</a:t>
            </a:r>
            <a:r>
              <a:rPr lang="ru-RU" dirty="0"/>
              <a:t> </a:t>
            </a:r>
            <a:r>
              <a:rPr lang="ru-RU" dirty="0" err="1"/>
              <a:t>chronic</a:t>
            </a:r>
            <a:r>
              <a:rPr lang="ru-RU" dirty="0"/>
              <a:t> </a:t>
            </a:r>
            <a:r>
              <a:rPr lang="ru-RU" dirty="0" err="1"/>
              <a:t>pancreatitis</a:t>
            </a:r>
            <a:r>
              <a:rPr lang="ru-RU" dirty="0"/>
              <a:t> </a:t>
            </a:r>
            <a:r>
              <a:rPr lang="ru-RU" dirty="0" err="1"/>
              <a:t>demonstrates</a:t>
            </a:r>
            <a:r>
              <a:rPr lang="ru-RU" dirty="0"/>
              <a:t> </a:t>
            </a:r>
            <a:r>
              <a:rPr lang="ru-RU" dirty="0" err="1"/>
              <a:t>heterogeneity</a:t>
            </a:r>
            <a:r>
              <a:rPr lang="ru-RU" dirty="0"/>
              <a:t> </a:t>
            </a:r>
            <a:r>
              <a:rPr lang="ru-RU" dirty="0" err="1"/>
              <a:t>of</a:t>
            </a:r>
            <a:r>
              <a:rPr lang="ru-RU" dirty="0"/>
              <a:t> </a:t>
            </a:r>
            <a:r>
              <a:rPr lang="ru-RU" dirty="0" err="1"/>
              <a:t>the</a:t>
            </a:r>
            <a:r>
              <a:rPr lang="ru-RU" dirty="0"/>
              <a:t> </a:t>
            </a:r>
            <a:r>
              <a:rPr lang="ru-RU" dirty="0" err="1"/>
              <a:t>pancreatic</a:t>
            </a:r>
            <a:r>
              <a:rPr lang="ru-RU" dirty="0"/>
              <a:t> </a:t>
            </a:r>
            <a:r>
              <a:rPr lang="ru-RU" dirty="0" err="1"/>
              <a:t>parenchyma</a:t>
            </a:r>
            <a:r>
              <a:rPr lang="ru-RU" dirty="0"/>
              <a:t>, </a:t>
            </a:r>
            <a:r>
              <a:rPr lang="ru-RU" dirty="0" err="1"/>
              <a:t>dilated</a:t>
            </a:r>
            <a:r>
              <a:rPr lang="ru-RU" dirty="0"/>
              <a:t> </a:t>
            </a:r>
            <a:r>
              <a:rPr lang="ru-RU" dirty="0" err="1"/>
              <a:t>ductal</a:t>
            </a:r>
            <a:r>
              <a:rPr lang="ru-RU" dirty="0"/>
              <a:t> </a:t>
            </a:r>
            <a:r>
              <a:rPr lang="ru-RU" dirty="0" err="1"/>
              <a:t>systems</a:t>
            </a:r>
            <a:r>
              <a:rPr lang="ru-RU" dirty="0"/>
              <a:t>, </a:t>
            </a:r>
            <a:r>
              <a:rPr lang="ru-RU" dirty="0" err="1"/>
              <a:t>and</a:t>
            </a:r>
            <a:r>
              <a:rPr lang="ru-RU" dirty="0"/>
              <a:t> </a:t>
            </a:r>
            <a:r>
              <a:rPr lang="ru-RU" dirty="0" err="1"/>
              <a:t>cyst</a:t>
            </a:r>
            <a:r>
              <a:rPr lang="ru-RU" dirty="0"/>
              <a:t> </a:t>
            </a:r>
            <a:r>
              <a:rPr lang="ru-RU" dirty="0" err="1"/>
              <a:t>formation</a:t>
            </a:r>
            <a:r>
              <a:rPr lang="ru-RU" dirty="0"/>
              <a:t>.</a:t>
            </a:r>
          </a:p>
        </p:txBody>
      </p:sp>
    </p:spTree>
    <p:extLst>
      <p:ext uri="{BB962C8B-B14F-4D97-AF65-F5344CB8AC3E}">
        <p14:creationId xmlns:p14="http://schemas.microsoft.com/office/powerpoint/2010/main" val="273763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E5D051-14A8-4E27-A917-46A66378423B}"/>
              </a:ext>
            </a:extLst>
          </p:cNvPr>
          <p:cNvSpPr>
            <a:spLocks noGrp="1"/>
          </p:cNvSpPr>
          <p:nvPr>
            <p:ph type="title"/>
          </p:nvPr>
        </p:nvSpPr>
        <p:spPr/>
        <p:txBody>
          <a:bodyPr/>
          <a:lstStyle/>
          <a:p>
            <a:r>
              <a:rPr lang="en-US" dirty="0"/>
              <a:t>PANCREAS ANATOMY</a:t>
            </a:r>
            <a:endParaRPr lang="ru-RU" dirty="0"/>
          </a:p>
        </p:txBody>
      </p:sp>
      <p:pic>
        <p:nvPicPr>
          <p:cNvPr id="5" name="Объект 4">
            <a:extLst>
              <a:ext uri="{FF2B5EF4-FFF2-40B4-BE49-F238E27FC236}">
                <a16:creationId xmlns:a16="http://schemas.microsoft.com/office/drawing/2014/main" id="{FD0E7D13-AB9C-41C9-8DA5-BBF8D827CE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82337"/>
            <a:ext cx="8229600" cy="4361688"/>
          </a:xfrm>
        </p:spPr>
      </p:pic>
    </p:spTree>
    <p:extLst>
      <p:ext uri="{BB962C8B-B14F-4D97-AF65-F5344CB8AC3E}">
        <p14:creationId xmlns:p14="http://schemas.microsoft.com/office/powerpoint/2010/main" val="720109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9CAC89-D5D7-457C-AA11-C76FCEEB9F12}"/>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id="{0F4F4CB3-A40A-42A7-9EC8-3CCF3B552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561" y="0"/>
            <a:ext cx="5422878" cy="6858000"/>
          </a:xfrm>
          <a:prstGeom prst="rect">
            <a:avLst/>
          </a:prstGeom>
        </p:spPr>
      </p:pic>
    </p:spTree>
    <p:extLst>
      <p:ext uri="{BB962C8B-B14F-4D97-AF65-F5344CB8AC3E}">
        <p14:creationId xmlns:p14="http://schemas.microsoft.com/office/powerpoint/2010/main" val="2626072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BE2DFFF-5931-4C13-A0C2-5DD8AE5DC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54" y="142508"/>
            <a:ext cx="7415632" cy="5158700"/>
          </a:xfrm>
          <a:prstGeom prst="rect">
            <a:avLst/>
          </a:prstGeom>
        </p:spPr>
      </p:pic>
      <p:sp>
        <p:nvSpPr>
          <p:cNvPr id="6" name="Прямоугольник 5">
            <a:extLst>
              <a:ext uri="{FF2B5EF4-FFF2-40B4-BE49-F238E27FC236}">
                <a16:creationId xmlns:a16="http://schemas.microsoft.com/office/drawing/2014/main" id="{30B932A5-1DA8-4800-ADC0-C84F7A8BBF5F}"/>
              </a:ext>
            </a:extLst>
          </p:cNvPr>
          <p:cNvSpPr/>
          <p:nvPr/>
        </p:nvSpPr>
        <p:spPr>
          <a:xfrm>
            <a:off x="179512" y="5661248"/>
            <a:ext cx="8424936" cy="923330"/>
          </a:xfrm>
          <a:prstGeom prst="rect">
            <a:avLst/>
          </a:prstGeom>
        </p:spPr>
        <p:txBody>
          <a:bodyPr wrap="square">
            <a:spAutoFit/>
          </a:bodyPr>
          <a:lstStyle/>
          <a:p>
            <a:r>
              <a:rPr lang="ru-RU" dirty="0" err="1"/>
              <a:t>Endoscopic</a:t>
            </a:r>
            <a:r>
              <a:rPr lang="ru-RU" dirty="0"/>
              <a:t> </a:t>
            </a:r>
            <a:r>
              <a:rPr lang="ru-RU" dirty="0" err="1"/>
              <a:t>ultrasound</a:t>
            </a:r>
            <a:r>
              <a:rPr lang="ru-RU" dirty="0"/>
              <a:t> </a:t>
            </a:r>
            <a:r>
              <a:rPr lang="ru-RU" dirty="0" err="1"/>
              <a:t>of</a:t>
            </a:r>
            <a:r>
              <a:rPr lang="ru-RU" dirty="0"/>
              <a:t> </a:t>
            </a:r>
            <a:r>
              <a:rPr lang="ru-RU" dirty="0" err="1"/>
              <a:t>chronic</a:t>
            </a:r>
            <a:r>
              <a:rPr lang="ru-RU" dirty="0"/>
              <a:t> </a:t>
            </a:r>
            <a:r>
              <a:rPr lang="ru-RU" dirty="0" err="1"/>
              <a:t>pancreatitis</a:t>
            </a:r>
            <a:r>
              <a:rPr lang="ru-RU" dirty="0"/>
              <a:t>. </a:t>
            </a:r>
            <a:r>
              <a:rPr lang="ru-RU" dirty="0" err="1"/>
              <a:t>The</a:t>
            </a:r>
            <a:r>
              <a:rPr lang="ru-RU" dirty="0"/>
              <a:t> </a:t>
            </a:r>
            <a:r>
              <a:rPr lang="ru-RU" dirty="0" err="1"/>
              <a:t>endoscopic</a:t>
            </a:r>
            <a:r>
              <a:rPr lang="ru-RU" dirty="0"/>
              <a:t> </a:t>
            </a:r>
            <a:r>
              <a:rPr lang="ru-RU" dirty="0" err="1"/>
              <a:t>ultrasound</a:t>
            </a:r>
            <a:r>
              <a:rPr lang="ru-RU" dirty="0"/>
              <a:t> </a:t>
            </a:r>
            <a:r>
              <a:rPr lang="ru-RU" dirty="0" err="1"/>
              <a:t>appearance</a:t>
            </a:r>
            <a:r>
              <a:rPr lang="ru-RU" dirty="0"/>
              <a:t> </a:t>
            </a:r>
            <a:r>
              <a:rPr lang="ru-RU" dirty="0" err="1"/>
              <a:t>of</a:t>
            </a:r>
            <a:r>
              <a:rPr lang="ru-RU" dirty="0"/>
              <a:t> </a:t>
            </a:r>
            <a:r>
              <a:rPr lang="ru-RU" dirty="0" err="1"/>
              <a:t>the</a:t>
            </a:r>
            <a:r>
              <a:rPr lang="ru-RU" dirty="0"/>
              <a:t> </a:t>
            </a:r>
            <a:r>
              <a:rPr lang="ru-RU" dirty="0" err="1"/>
              <a:t>parenchyma</a:t>
            </a:r>
            <a:r>
              <a:rPr lang="ru-RU" dirty="0"/>
              <a:t> </a:t>
            </a:r>
            <a:r>
              <a:rPr lang="ru-RU" dirty="0" err="1"/>
              <a:t>is</a:t>
            </a:r>
            <a:r>
              <a:rPr lang="ru-RU" dirty="0"/>
              <a:t> </a:t>
            </a:r>
            <a:r>
              <a:rPr lang="ru-RU" dirty="0" err="1"/>
              <a:t>heterogeneous</a:t>
            </a:r>
            <a:r>
              <a:rPr lang="ru-RU" dirty="0"/>
              <a:t>, </a:t>
            </a:r>
            <a:r>
              <a:rPr lang="ru-RU" dirty="0" err="1"/>
              <a:t>and</a:t>
            </a:r>
            <a:r>
              <a:rPr lang="ru-RU" dirty="0"/>
              <a:t> </a:t>
            </a:r>
            <a:r>
              <a:rPr lang="ru-RU" dirty="0" err="1"/>
              <a:t>dilated</a:t>
            </a:r>
            <a:r>
              <a:rPr lang="ru-RU" dirty="0"/>
              <a:t> </a:t>
            </a:r>
            <a:r>
              <a:rPr lang="ru-RU" dirty="0" err="1"/>
              <a:t>ducts</a:t>
            </a:r>
            <a:r>
              <a:rPr lang="ru-RU" dirty="0"/>
              <a:t> </a:t>
            </a:r>
            <a:r>
              <a:rPr lang="ru-RU" dirty="0" err="1"/>
              <a:t>are</a:t>
            </a:r>
            <a:r>
              <a:rPr lang="ru-RU" dirty="0"/>
              <a:t> </a:t>
            </a:r>
            <a:r>
              <a:rPr lang="ru-RU" dirty="0" err="1"/>
              <a:t>seen</a:t>
            </a:r>
            <a:r>
              <a:rPr lang="ru-RU" dirty="0"/>
              <a:t>, </a:t>
            </a:r>
            <a:r>
              <a:rPr lang="ru-RU" dirty="0" err="1"/>
              <a:t>indicating</a:t>
            </a:r>
            <a:r>
              <a:rPr lang="ru-RU" dirty="0"/>
              <a:t> </a:t>
            </a:r>
            <a:r>
              <a:rPr lang="ru-RU" dirty="0" err="1"/>
              <a:t>early</a:t>
            </a:r>
            <a:r>
              <a:rPr lang="ru-RU" dirty="0"/>
              <a:t> </a:t>
            </a:r>
            <a:r>
              <a:rPr lang="ru-RU" dirty="0" err="1"/>
              <a:t>obstructive</a:t>
            </a:r>
            <a:r>
              <a:rPr lang="ru-RU" dirty="0"/>
              <a:t> </a:t>
            </a:r>
            <a:r>
              <a:rPr lang="ru-RU" dirty="0" err="1"/>
              <a:t>pancreatopathy</a:t>
            </a:r>
            <a:r>
              <a:rPr lang="ru-RU" dirty="0"/>
              <a:t>.</a:t>
            </a:r>
          </a:p>
        </p:txBody>
      </p:sp>
    </p:spTree>
    <p:extLst>
      <p:ext uri="{BB962C8B-B14F-4D97-AF65-F5344CB8AC3E}">
        <p14:creationId xmlns:p14="http://schemas.microsoft.com/office/powerpoint/2010/main" val="1717406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12CF57-F59B-4145-B802-8F26D27032A8}"/>
              </a:ext>
            </a:extLst>
          </p:cNvPr>
          <p:cNvSpPr>
            <a:spLocks noGrp="1"/>
          </p:cNvSpPr>
          <p:nvPr>
            <p:ph type="title"/>
          </p:nvPr>
        </p:nvSpPr>
        <p:spPr>
          <a:xfrm>
            <a:off x="395288" y="116633"/>
            <a:ext cx="8280400" cy="810468"/>
          </a:xfrm>
        </p:spPr>
        <p:txBody>
          <a:bodyPr>
            <a:normAutofit fontScale="90000"/>
          </a:bodyPr>
          <a:lstStyle/>
          <a:p>
            <a:pPr>
              <a:defRPr/>
            </a:pPr>
            <a:r>
              <a:rPr lang="en-US" dirty="0"/>
              <a:t>Much attention is paid to the imaging of the pancreatic duct (N- 2-3 mm), because by its diameter, one can judge the presence or absence of ductal hypertension</a:t>
            </a:r>
            <a:endParaRPr lang="ru-RU" dirty="0"/>
          </a:p>
        </p:txBody>
      </p:sp>
      <p:sp>
        <p:nvSpPr>
          <p:cNvPr id="33795" name="Текст 3">
            <a:extLst>
              <a:ext uri="{FF2B5EF4-FFF2-40B4-BE49-F238E27FC236}">
                <a16:creationId xmlns:a16="http://schemas.microsoft.com/office/drawing/2014/main" id="{6A0ACA5F-B905-49FD-9DBC-6C81BB0A3964}"/>
              </a:ext>
            </a:extLst>
          </p:cNvPr>
          <p:cNvSpPr>
            <a:spLocks noGrp="1"/>
          </p:cNvSpPr>
          <p:nvPr>
            <p:ph type="body" sz="half" idx="2"/>
          </p:nvPr>
        </p:nvSpPr>
        <p:spPr>
          <a:xfrm>
            <a:off x="539750" y="1166813"/>
            <a:ext cx="8280400" cy="530225"/>
          </a:xfrm>
        </p:spPr>
        <p:txBody>
          <a:bodyPr/>
          <a:lstStyle/>
          <a:p>
            <a:r>
              <a:rPr lang="en-US" altLang="ru-RU" dirty="0"/>
              <a:t>Thin arrows indicate calcifications, and thick arrows indicate an enlarged and segmented pancreatic duct.</a:t>
            </a:r>
            <a:endParaRPr lang="ru-RU" altLang="ru-RU" dirty="0"/>
          </a:p>
        </p:txBody>
      </p:sp>
      <p:pic>
        <p:nvPicPr>
          <p:cNvPr id="33796" name="Рисунок 6" descr="7.jpg">
            <a:extLst>
              <a:ext uri="{FF2B5EF4-FFF2-40B4-BE49-F238E27FC236}">
                <a16:creationId xmlns:a16="http://schemas.microsoft.com/office/drawing/2014/main" id="{5AA125F2-0947-4A61-AB70-29C999AEE4D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378" b="11378"/>
          <a:stretch>
            <a:fillRect/>
          </a:stretch>
        </p:blipFill>
        <p:spPr>
          <a:xfrm>
            <a:off x="1403350" y="1773238"/>
            <a:ext cx="6599238" cy="4765675"/>
          </a:xfrm>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Рисунок 4" descr="5.jpg">
            <a:extLst>
              <a:ext uri="{FF2B5EF4-FFF2-40B4-BE49-F238E27FC236}">
                <a16:creationId xmlns:a16="http://schemas.microsoft.com/office/drawing/2014/main" id="{9A8F9ED4-25E6-4D00-A2EB-AF95C93899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778" b="3778"/>
          <a:stretch>
            <a:fillRect/>
          </a:stretch>
        </p:blipFill>
        <p:spPr>
          <a:xfrm>
            <a:off x="1331118" y="226961"/>
            <a:ext cx="6697663" cy="4837112"/>
          </a:xfrm>
        </p:spPr>
      </p:pic>
      <p:sp>
        <p:nvSpPr>
          <p:cNvPr id="4" name="Текст 3">
            <a:extLst>
              <a:ext uri="{FF2B5EF4-FFF2-40B4-BE49-F238E27FC236}">
                <a16:creationId xmlns:a16="http://schemas.microsoft.com/office/drawing/2014/main" id="{825A8581-B3C7-4177-B9BE-C5DD2CBEBFFB}"/>
              </a:ext>
            </a:extLst>
          </p:cNvPr>
          <p:cNvSpPr>
            <a:spLocks noGrp="1"/>
          </p:cNvSpPr>
          <p:nvPr>
            <p:ph type="body" sz="half" idx="2"/>
          </p:nvPr>
        </p:nvSpPr>
        <p:spPr>
          <a:xfrm>
            <a:off x="323528" y="5805264"/>
            <a:ext cx="8424936" cy="825775"/>
          </a:xfrm>
        </p:spPr>
        <p:txBody>
          <a:bodyPr>
            <a:normAutofit/>
          </a:bodyPr>
          <a:lstStyle/>
          <a:p>
            <a:pPr>
              <a:defRPr/>
            </a:pPr>
            <a:r>
              <a:rPr lang="en-US" dirty="0"/>
              <a:t>An echogram of chronic pancreatitis with a primary lesion of the pancreatic head: a) calcifications in the head of the pancreas; </a:t>
            </a:r>
            <a:r>
              <a:rPr lang="ru-RU" dirty="0"/>
              <a:t>б</a:t>
            </a:r>
            <a:r>
              <a:rPr lang="en-US" dirty="0"/>
              <a:t>) the unexpanded </a:t>
            </a:r>
            <a:r>
              <a:rPr lang="en-US" dirty="0" err="1"/>
              <a:t>Virsungianov</a:t>
            </a:r>
            <a:r>
              <a:rPr lang="en-US" dirty="0"/>
              <a:t> duct; </a:t>
            </a:r>
            <a:r>
              <a:rPr lang="ru-RU" dirty="0"/>
              <a:t>в</a:t>
            </a:r>
            <a:r>
              <a:rPr lang="en-US" dirty="0"/>
              <a:t>) pancreatic pseudocyst; </a:t>
            </a:r>
            <a:r>
              <a:rPr lang="ru-RU" dirty="0"/>
              <a:t>г</a:t>
            </a:r>
            <a:r>
              <a:rPr lang="en-US" dirty="0"/>
              <a:t>) enlarged pancreatic head; </a:t>
            </a:r>
            <a:r>
              <a:rPr lang="ru-RU" dirty="0"/>
              <a:t>д</a:t>
            </a:r>
            <a:r>
              <a:rPr lang="en-US" dirty="0"/>
              <a:t>) splenic vein</a:t>
            </a: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a:extLst>
              <a:ext uri="{FF2B5EF4-FFF2-40B4-BE49-F238E27FC236}">
                <a16:creationId xmlns:a16="http://schemas.microsoft.com/office/drawing/2014/main" id="{C2AABBE4-97B6-4958-8825-231DBD75D42D}"/>
              </a:ext>
            </a:extLst>
          </p:cNvPr>
          <p:cNvSpPr>
            <a:spLocks noGrp="1"/>
          </p:cNvSpPr>
          <p:nvPr>
            <p:ph type="title"/>
          </p:nvPr>
        </p:nvSpPr>
        <p:spPr/>
        <p:txBody>
          <a:bodyPr/>
          <a:lstStyle/>
          <a:p>
            <a:r>
              <a:rPr lang="en-US" altLang="ru-RU" dirty="0">
                <a:solidFill>
                  <a:schemeClr val="tx1"/>
                </a:solidFill>
              </a:rPr>
              <a:t>CT</a:t>
            </a:r>
            <a:r>
              <a:rPr lang="ru-RU" altLang="ru-RU" dirty="0">
                <a:solidFill>
                  <a:schemeClr val="tx1"/>
                </a:solidFill>
              </a:rPr>
              <a:t>.</a:t>
            </a:r>
            <a:r>
              <a:rPr lang="en-US" altLang="ru-RU" dirty="0">
                <a:solidFill>
                  <a:schemeClr val="tx1"/>
                </a:solidFill>
              </a:rPr>
              <a:t> </a:t>
            </a:r>
            <a:r>
              <a:rPr lang="en-US" altLang="ru-RU" dirty="0" err="1">
                <a:solidFill>
                  <a:schemeClr val="tx1"/>
                </a:solidFill>
              </a:rPr>
              <a:t>Postnecrotic</a:t>
            </a:r>
            <a:r>
              <a:rPr lang="en-US" altLang="ru-RU" dirty="0">
                <a:solidFill>
                  <a:schemeClr val="tx1"/>
                </a:solidFill>
              </a:rPr>
              <a:t> Pseudocyst</a:t>
            </a:r>
            <a:endParaRPr lang="ru-RU" altLang="ru-RU" dirty="0">
              <a:solidFill>
                <a:schemeClr val="tx1"/>
              </a:solidFill>
            </a:endParaRPr>
          </a:p>
        </p:txBody>
      </p:sp>
      <p:pic>
        <p:nvPicPr>
          <p:cNvPr id="40963" name="Picture 2" descr="C:\УЧЕБА\ГОСПИТАЛЬНАЯ ХИРУРГИЯ\КАФЕДРА\ИНСТРУМНТАЛЬНОЕ ИССЛЕДОВАНИЕ ПЖЖ\trum02.jpg">
            <a:extLst>
              <a:ext uri="{FF2B5EF4-FFF2-40B4-BE49-F238E27FC236}">
                <a16:creationId xmlns:a16="http://schemas.microsoft.com/office/drawing/2014/main" id="{6AFDEF07-2A7A-46E3-8AA7-5A6A062BCE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566863"/>
            <a:ext cx="6192837" cy="50260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911C8E9A-ED44-48BC-A49B-CBB38D06D4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42295"/>
            <a:ext cx="7056784" cy="5228889"/>
          </a:xfrm>
        </p:spPr>
      </p:pic>
      <p:sp>
        <p:nvSpPr>
          <p:cNvPr id="4" name="Прямоугольник 3">
            <a:extLst>
              <a:ext uri="{FF2B5EF4-FFF2-40B4-BE49-F238E27FC236}">
                <a16:creationId xmlns:a16="http://schemas.microsoft.com/office/drawing/2014/main" id="{BCE63259-4B33-49AE-9A56-B1897AC952AC}"/>
              </a:ext>
            </a:extLst>
          </p:cNvPr>
          <p:cNvSpPr/>
          <p:nvPr/>
        </p:nvSpPr>
        <p:spPr>
          <a:xfrm>
            <a:off x="189856" y="5517232"/>
            <a:ext cx="8496944" cy="1200329"/>
          </a:xfrm>
          <a:prstGeom prst="rect">
            <a:avLst/>
          </a:prstGeom>
        </p:spPr>
        <p:txBody>
          <a:bodyPr wrap="square">
            <a:spAutoFit/>
          </a:bodyPr>
          <a:lstStyle/>
          <a:p>
            <a:r>
              <a:rPr lang="ru-RU" sz="2400" dirty="0" err="1"/>
              <a:t>Computed</a:t>
            </a:r>
            <a:r>
              <a:rPr lang="ru-RU" sz="2400" dirty="0"/>
              <a:t> </a:t>
            </a:r>
            <a:r>
              <a:rPr lang="ru-RU" sz="2400" dirty="0" err="1"/>
              <a:t>tomographic</a:t>
            </a:r>
            <a:r>
              <a:rPr lang="ru-RU" sz="2400" dirty="0"/>
              <a:t> </a:t>
            </a:r>
            <a:r>
              <a:rPr lang="ru-RU" sz="2400" dirty="0" err="1"/>
              <a:t>imaging</a:t>
            </a:r>
            <a:r>
              <a:rPr lang="ru-RU" sz="2400" dirty="0"/>
              <a:t> </a:t>
            </a:r>
            <a:r>
              <a:rPr lang="ru-RU" sz="2400" dirty="0" err="1"/>
              <a:t>of</a:t>
            </a:r>
            <a:r>
              <a:rPr lang="ru-RU" sz="2400" dirty="0"/>
              <a:t> </a:t>
            </a:r>
            <a:r>
              <a:rPr lang="ru-RU" sz="2400" dirty="0" err="1"/>
              <a:t>chronic</a:t>
            </a:r>
            <a:r>
              <a:rPr lang="ru-RU" sz="2400" dirty="0"/>
              <a:t> </a:t>
            </a:r>
            <a:r>
              <a:rPr lang="ru-RU" sz="2400" dirty="0" err="1"/>
              <a:t>pancreatitis</a:t>
            </a:r>
            <a:r>
              <a:rPr lang="ru-RU" sz="2400" dirty="0"/>
              <a:t>. A </a:t>
            </a:r>
            <a:r>
              <a:rPr lang="ru-RU" sz="2400" dirty="0" err="1"/>
              <a:t>dilated</a:t>
            </a:r>
            <a:r>
              <a:rPr lang="ru-RU" sz="2400" dirty="0"/>
              <a:t> </a:t>
            </a:r>
            <a:r>
              <a:rPr lang="ru-RU" sz="2400" dirty="0" err="1"/>
              <a:t>pancreatic</a:t>
            </a:r>
            <a:r>
              <a:rPr lang="ru-RU" sz="2400" dirty="0"/>
              <a:t> </a:t>
            </a:r>
            <a:r>
              <a:rPr lang="ru-RU" sz="2400" dirty="0" err="1"/>
              <a:t>duct</a:t>
            </a:r>
            <a:r>
              <a:rPr lang="ru-RU" sz="2400" dirty="0"/>
              <a:t> </a:t>
            </a:r>
            <a:r>
              <a:rPr lang="ru-RU" sz="2400" dirty="0" err="1"/>
              <a:t>is</a:t>
            </a:r>
            <a:r>
              <a:rPr lang="ru-RU" sz="2400" dirty="0"/>
              <a:t> </a:t>
            </a:r>
            <a:r>
              <a:rPr lang="ru-RU" sz="2400" dirty="0" err="1"/>
              <a:t>seen</a:t>
            </a:r>
            <a:r>
              <a:rPr lang="ru-RU" sz="2400" dirty="0"/>
              <a:t>, </a:t>
            </a:r>
            <a:r>
              <a:rPr lang="ru-RU" sz="2400" dirty="0" err="1"/>
              <a:t>with</a:t>
            </a:r>
            <a:r>
              <a:rPr lang="ru-RU" sz="2400" dirty="0"/>
              <a:t> </a:t>
            </a:r>
            <a:r>
              <a:rPr lang="ru-RU" sz="2400" dirty="0" err="1"/>
              <a:t>evidence</a:t>
            </a:r>
            <a:r>
              <a:rPr lang="ru-RU" sz="2400" dirty="0"/>
              <a:t> </a:t>
            </a:r>
            <a:r>
              <a:rPr lang="ru-RU" sz="2400" dirty="0" err="1"/>
              <a:t>of</a:t>
            </a:r>
            <a:r>
              <a:rPr lang="ru-RU" sz="2400" dirty="0"/>
              <a:t> </a:t>
            </a:r>
            <a:r>
              <a:rPr lang="ru-RU" sz="2400" dirty="0" err="1"/>
              <a:t>intraductal</a:t>
            </a:r>
            <a:r>
              <a:rPr lang="ru-RU" sz="2400" dirty="0"/>
              <a:t> </a:t>
            </a:r>
            <a:r>
              <a:rPr lang="ru-RU" sz="2400" dirty="0" err="1"/>
              <a:t>stones</a:t>
            </a:r>
            <a:r>
              <a:rPr lang="ru-RU" sz="2400" dirty="0"/>
              <a:t> </a:t>
            </a:r>
            <a:r>
              <a:rPr lang="ru-RU" sz="2400" dirty="0" err="1"/>
              <a:t>and</a:t>
            </a:r>
            <a:r>
              <a:rPr lang="ru-RU" sz="2400" dirty="0"/>
              <a:t> </a:t>
            </a:r>
            <a:r>
              <a:rPr lang="ru-RU" sz="2400" dirty="0" err="1"/>
              <a:t>parenchymal</a:t>
            </a:r>
            <a:r>
              <a:rPr lang="ru-RU" sz="2400" dirty="0"/>
              <a:t> </a:t>
            </a:r>
            <a:r>
              <a:rPr lang="ru-RU" sz="2400" dirty="0" err="1"/>
              <a:t>calcification</a:t>
            </a:r>
            <a:r>
              <a:rPr lang="ru-RU" sz="2400" dirty="0"/>
              <a:t>.</a:t>
            </a:r>
          </a:p>
        </p:txBody>
      </p:sp>
    </p:spTree>
    <p:extLst>
      <p:ext uri="{BB962C8B-B14F-4D97-AF65-F5344CB8AC3E}">
        <p14:creationId xmlns:p14="http://schemas.microsoft.com/office/powerpoint/2010/main" val="3226469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Заголовок 1">
            <a:extLst>
              <a:ext uri="{FF2B5EF4-FFF2-40B4-BE49-F238E27FC236}">
                <a16:creationId xmlns:a16="http://schemas.microsoft.com/office/drawing/2014/main" id="{5DA4F624-E419-487E-ADC7-0DA88D70774D}"/>
              </a:ext>
            </a:extLst>
          </p:cNvPr>
          <p:cNvSpPr>
            <a:spLocks noGrp="1"/>
          </p:cNvSpPr>
          <p:nvPr>
            <p:ph type="title"/>
          </p:nvPr>
        </p:nvSpPr>
        <p:spPr/>
        <p:txBody>
          <a:bodyPr/>
          <a:lstStyle/>
          <a:p>
            <a:r>
              <a:rPr lang="ru-RU" altLang="ru-RU">
                <a:solidFill>
                  <a:schemeClr val="tx1"/>
                </a:solidFill>
              </a:rPr>
              <a:t>ЭРХПГ</a:t>
            </a:r>
          </a:p>
        </p:txBody>
      </p:sp>
      <p:pic>
        <p:nvPicPr>
          <p:cNvPr id="145411" name="Picture 2" descr="C:\УЧЕБА\ГОСПИТАЛЬНАЯ ХИРУРГИЯ\КАФЕДРА\ИНСТРУМНТАЛЬНОЕ ИССЛЕДОВАНИЕ ПЖЖ\ERCPCP_lg.jpeg">
            <a:extLst>
              <a:ext uri="{FF2B5EF4-FFF2-40B4-BE49-F238E27FC236}">
                <a16:creationId xmlns:a16="http://schemas.microsoft.com/office/drawing/2014/main" id="{3E801E3E-F4A6-4568-9538-F193288F7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68F808C8-1568-459F-9F7E-E0EE3B1D32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16632"/>
            <a:ext cx="6192688" cy="5162194"/>
          </a:xfrm>
        </p:spPr>
      </p:pic>
      <p:sp>
        <p:nvSpPr>
          <p:cNvPr id="4" name="Прямоугольник 3">
            <a:extLst>
              <a:ext uri="{FF2B5EF4-FFF2-40B4-BE49-F238E27FC236}">
                <a16:creationId xmlns:a16="http://schemas.microsoft.com/office/drawing/2014/main" id="{EA46949F-7CD7-4414-A70B-7EDEEBAA18A4}"/>
              </a:ext>
            </a:extLst>
          </p:cNvPr>
          <p:cNvSpPr/>
          <p:nvPr/>
        </p:nvSpPr>
        <p:spPr>
          <a:xfrm>
            <a:off x="107504" y="5397023"/>
            <a:ext cx="8820472" cy="1200329"/>
          </a:xfrm>
          <a:prstGeom prst="rect">
            <a:avLst/>
          </a:prstGeom>
        </p:spPr>
        <p:txBody>
          <a:bodyPr wrap="square">
            <a:spAutoFit/>
          </a:bodyPr>
          <a:lstStyle/>
          <a:p>
            <a:r>
              <a:rPr lang="ru-RU" dirty="0" err="1"/>
              <a:t>Pancreatic</a:t>
            </a:r>
            <a:r>
              <a:rPr lang="ru-RU" dirty="0"/>
              <a:t> </a:t>
            </a:r>
            <a:r>
              <a:rPr lang="ru-RU" dirty="0" err="1"/>
              <a:t>duct</a:t>
            </a:r>
            <a:r>
              <a:rPr lang="ru-RU" dirty="0"/>
              <a:t> </a:t>
            </a:r>
            <a:r>
              <a:rPr lang="ru-RU" dirty="0" err="1"/>
              <a:t>stenting</a:t>
            </a:r>
            <a:r>
              <a:rPr lang="ru-RU" dirty="0"/>
              <a:t>. </a:t>
            </a:r>
            <a:r>
              <a:rPr lang="ru-RU" dirty="0" err="1"/>
              <a:t>At</a:t>
            </a:r>
            <a:r>
              <a:rPr lang="ru-RU" dirty="0"/>
              <a:t> </a:t>
            </a:r>
            <a:r>
              <a:rPr lang="ru-RU" dirty="0" err="1"/>
              <a:t>endoscopic</a:t>
            </a:r>
            <a:r>
              <a:rPr lang="ru-RU" dirty="0"/>
              <a:t> </a:t>
            </a:r>
            <a:r>
              <a:rPr lang="ru-RU" dirty="0" err="1"/>
              <a:t>retrograde</a:t>
            </a:r>
            <a:r>
              <a:rPr lang="ru-RU" dirty="0"/>
              <a:t> </a:t>
            </a:r>
            <a:r>
              <a:rPr lang="ru-RU" dirty="0" err="1"/>
              <a:t>cholangiopancreatography</a:t>
            </a:r>
            <a:r>
              <a:rPr lang="ru-RU" dirty="0"/>
              <a:t>, a </a:t>
            </a:r>
            <a:r>
              <a:rPr lang="ru-RU" dirty="0" err="1"/>
              <a:t>stent</a:t>
            </a:r>
            <a:r>
              <a:rPr lang="ru-RU" dirty="0"/>
              <a:t> </a:t>
            </a:r>
            <a:r>
              <a:rPr lang="ru-RU" dirty="0" err="1"/>
              <a:t>is</a:t>
            </a:r>
            <a:r>
              <a:rPr lang="ru-RU" dirty="0"/>
              <a:t> </a:t>
            </a:r>
            <a:r>
              <a:rPr lang="ru-RU" dirty="0" err="1"/>
              <a:t>placed</a:t>
            </a:r>
            <a:r>
              <a:rPr lang="ru-RU" dirty="0"/>
              <a:t> </a:t>
            </a:r>
            <a:r>
              <a:rPr lang="ru-RU" dirty="0" err="1"/>
              <a:t>in</a:t>
            </a:r>
            <a:r>
              <a:rPr lang="ru-RU" dirty="0"/>
              <a:t> </a:t>
            </a:r>
            <a:r>
              <a:rPr lang="ru-RU" dirty="0" err="1"/>
              <a:t>the</a:t>
            </a:r>
            <a:r>
              <a:rPr lang="ru-RU" dirty="0"/>
              <a:t> </a:t>
            </a:r>
            <a:r>
              <a:rPr lang="ru-RU" dirty="0" err="1"/>
              <a:t>proximal</a:t>
            </a:r>
            <a:r>
              <a:rPr lang="ru-RU" dirty="0"/>
              <a:t> </a:t>
            </a:r>
            <a:r>
              <a:rPr lang="ru-RU" dirty="0" err="1"/>
              <a:t>pancreatic</a:t>
            </a:r>
            <a:r>
              <a:rPr lang="ru-RU" dirty="0"/>
              <a:t> </a:t>
            </a:r>
            <a:r>
              <a:rPr lang="ru-RU" dirty="0" err="1"/>
              <a:t>duct</a:t>
            </a:r>
            <a:r>
              <a:rPr lang="ru-RU" dirty="0"/>
              <a:t> </a:t>
            </a:r>
            <a:r>
              <a:rPr lang="ru-RU" dirty="0" err="1"/>
              <a:t>to</a:t>
            </a:r>
            <a:r>
              <a:rPr lang="ru-RU" dirty="0"/>
              <a:t> </a:t>
            </a:r>
            <a:r>
              <a:rPr lang="ru-RU" dirty="0" err="1"/>
              <a:t>relieve</a:t>
            </a:r>
            <a:r>
              <a:rPr lang="ru-RU" dirty="0"/>
              <a:t> </a:t>
            </a:r>
            <a:r>
              <a:rPr lang="ru-RU" dirty="0" err="1"/>
              <a:t>obstruction</a:t>
            </a:r>
            <a:r>
              <a:rPr lang="ru-RU" dirty="0"/>
              <a:t> </a:t>
            </a:r>
            <a:r>
              <a:rPr lang="ru-RU" dirty="0" err="1"/>
              <a:t>and</a:t>
            </a:r>
            <a:r>
              <a:rPr lang="ru-RU" dirty="0"/>
              <a:t> </a:t>
            </a:r>
            <a:r>
              <a:rPr lang="ru-RU" dirty="0" err="1"/>
              <a:t>reduce</a:t>
            </a:r>
            <a:r>
              <a:rPr lang="ru-RU" dirty="0"/>
              <a:t> </a:t>
            </a:r>
            <a:r>
              <a:rPr lang="ru-RU" dirty="0" err="1"/>
              <a:t>symptoms</a:t>
            </a:r>
            <a:r>
              <a:rPr lang="ru-RU" dirty="0"/>
              <a:t> </a:t>
            </a:r>
            <a:r>
              <a:rPr lang="ru-RU" dirty="0" err="1"/>
              <a:t>of</a:t>
            </a:r>
            <a:r>
              <a:rPr lang="ru-RU" dirty="0"/>
              <a:t> </a:t>
            </a:r>
            <a:r>
              <a:rPr lang="ru-RU" dirty="0" err="1"/>
              <a:t>pain</a:t>
            </a:r>
            <a:r>
              <a:rPr lang="ru-RU" dirty="0"/>
              <a:t>. </a:t>
            </a:r>
            <a:r>
              <a:rPr lang="ru-RU" dirty="0" err="1"/>
              <a:t>Pancreatic</a:t>
            </a:r>
            <a:r>
              <a:rPr lang="ru-RU" dirty="0"/>
              <a:t> </a:t>
            </a:r>
            <a:r>
              <a:rPr lang="ru-RU" dirty="0" err="1"/>
              <a:t>duct</a:t>
            </a:r>
            <a:r>
              <a:rPr lang="ru-RU" dirty="0"/>
              <a:t> </a:t>
            </a:r>
            <a:r>
              <a:rPr lang="ru-RU" dirty="0" err="1"/>
              <a:t>stents</a:t>
            </a:r>
            <a:r>
              <a:rPr lang="ru-RU" dirty="0"/>
              <a:t> </a:t>
            </a:r>
            <a:r>
              <a:rPr lang="ru-RU" dirty="0" err="1"/>
              <a:t>are</a:t>
            </a:r>
            <a:r>
              <a:rPr lang="ru-RU" dirty="0"/>
              <a:t> </a:t>
            </a:r>
            <a:r>
              <a:rPr lang="ru-RU" dirty="0" err="1"/>
              <a:t>left</a:t>
            </a:r>
            <a:r>
              <a:rPr lang="ru-RU" dirty="0"/>
              <a:t> </a:t>
            </a:r>
            <a:r>
              <a:rPr lang="ru-RU" dirty="0" err="1"/>
              <a:t>in</a:t>
            </a:r>
            <a:r>
              <a:rPr lang="ru-RU" dirty="0"/>
              <a:t> </a:t>
            </a:r>
            <a:r>
              <a:rPr lang="ru-RU" dirty="0" err="1"/>
              <a:t>place</a:t>
            </a:r>
            <a:r>
              <a:rPr lang="ru-RU" dirty="0"/>
              <a:t> </a:t>
            </a:r>
            <a:r>
              <a:rPr lang="ru-RU" dirty="0" err="1"/>
              <a:t>for</a:t>
            </a:r>
            <a:r>
              <a:rPr lang="ru-RU" dirty="0"/>
              <a:t> </a:t>
            </a:r>
            <a:r>
              <a:rPr lang="ru-RU" dirty="0" err="1"/>
              <a:t>only</a:t>
            </a:r>
            <a:r>
              <a:rPr lang="ru-RU" dirty="0"/>
              <a:t> a </a:t>
            </a:r>
            <a:r>
              <a:rPr lang="ru-RU" dirty="0" err="1"/>
              <a:t>limited</a:t>
            </a:r>
            <a:r>
              <a:rPr lang="ru-RU" dirty="0"/>
              <a:t> </a:t>
            </a:r>
            <a:r>
              <a:rPr lang="ru-RU" dirty="0" err="1"/>
              <a:t>time</a:t>
            </a:r>
            <a:r>
              <a:rPr lang="ru-RU" dirty="0"/>
              <a:t> </a:t>
            </a:r>
            <a:r>
              <a:rPr lang="ru-RU" dirty="0" err="1"/>
              <a:t>to</a:t>
            </a:r>
            <a:r>
              <a:rPr lang="ru-RU" dirty="0"/>
              <a:t> </a:t>
            </a:r>
          </a:p>
          <a:p>
            <a:r>
              <a:rPr lang="ru-RU" dirty="0" err="1"/>
              <a:t>avoid</a:t>
            </a:r>
            <a:r>
              <a:rPr lang="ru-RU" dirty="0"/>
              <a:t> </a:t>
            </a:r>
            <a:r>
              <a:rPr lang="ru-RU" dirty="0" err="1"/>
              <a:t>further</a:t>
            </a:r>
            <a:r>
              <a:rPr lang="ru-RU" dirty="0"/>
              <a:t> </a:t>
            </a:r>
            <a:r>
              <a:rPr lang="ru-RU" dirty="0" err="1"/>
              <a:t>inflammation</a:t>
            </a:r>
            <a:r>
              <a:rPr lang="ru-RU" dirty="0"/>
              <a:t>.</a:t>
            </a:r>
          </a:p>
        </p:txBody>
      </p:sp>
    </p:spTree>
    <p:extLst>
      <p:ext uri="{BB962C8B-B14F-4D97-AF65-F5344CB8AC3E}">
        <p14:creationId xmlns:p14="http://schemas.microsoft.com/office/powerpoint/2010/main" val="1814158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53D2EC78-A14B-41C7-BCEA-4468DA109C52}"/>
              </a:ext>
            </a:extLst>
          </p:cNvPr>
          <p:cNvSpPr>
            <a:spLocks noGrp="1" noChangeArrowheads="1"/>
          </p:cNvSpPr>
          <p:nvPr>
            <p:ph type="title"/>
          </p:nvPr>
        </p:nvSpPr>
        <p:spPr/>
        <p:txBody>
          <a:bodyPr/>
          <a:lstStyle/>
          <a:p>
            <a:pPr eaLnBrk="1" hangingPunct="1"/>
            <a:r>
              <a:rPr lang="en-US" altLang="ru-RU" dirty="0"/>
              <a:t>Pancreatic duct calculi (MRI)</a:t>
            </a:r>
            <a:endParaRPr lang="ru-RU" altLang="ru-RU" dirty="0"/>
          </a:p>
        </p:txBody>
      </p:sp>
      <p:pic>
        <p:nvPicPr>
          <p:cNvPr id="41987" name="Picture 7" descr="13">
            <a:extLst>
              <a:ext uri="{FF2B5EF4-FFF2-40B4-BE49-F238E27FC236}">
                <a16:creationId xmlns:a16="http://schemas.microsoft.com/office/drawing/2014/main" id="{C8886D7C-9E02-41A6-999F-25422F735F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390650"/>
            <a:ext cx="6335712" cy="5072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126865-AF7D-479D-AB50-EB64752D9413}"/>
              </a:ext>
            </a:extLst>
          </p:cNvPr>
          <p:cNvSpPr>
            <a:spLocks noGrp="1"/>
          </p:cNvSpPr>
          <p:nvPr>
            <p:ph type="title"/>
          </p:nvPr>
        </p:nvSpPr>
        <p:spPr/>
        <p:txBody>
          <a:bodyPr anchor="t"/>
          <a:lstStyle/>
          <a:p>
            <a:pPr>
              <a:defRPr/>
            </a:pPr>
            <a:r>
              <a:rPr lang="en-US" sz="3600" b="1" dirty="0">
                <a:solidFill>
                  <a:schemeClr val="tx1"/>
                </a:solidFill>
              </a:rPr>
              <a:t>Nuclear magnetic tomography: pancreatic cyst</a:t>
            </a:r>
            <a:br>
              <a:rPr lang="ru-RU" dirty="0">
                <a:solidFill>
                  <a:schemeClr val="tx2">
                    <a:lumMod val="75000"/>
                  </a:schemeClr>
                </a:solidFill>
              </a:rPr>
            </a:br>
            <a:endParaRPr lang="ru-RU" dirty="0"/>
          </a:p>
        </p:txBody>
      </p:sp>
      <p:pic>
        <p:nvPicPr>
          <p:cNvPr id="43011" name="Рисунок 3" descr="IMG_1076.jpg">
            <a:extLst>
              <a:ext uri="{FF2B5EF4-FFF2-40B4-BE49-F238E27FC236}">
                <a16:creationId xmlns:a16="http://schemas.microsoft.com/office/drawing/2014/main" id="{9ABF8751-980A-4EAF-A144-788EAAFED5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82804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a:extLst>
              <a:ext uri="{FF2B5EF4-FFF2-40B4-BE49-F238E27FC236}">
                <a16:creationId xmlns:a16="http://schemas.microsoft.com/office/drawing/2014/main" id="{75D87CB1-D4FE-490D-903E-5BB7AFC8A92B}"/>
              </a:ext>
            </a:extLst>
          </p:cNvPr>
          <p:cNvSpPr>
            <a:spLocks noGrp="1"/>
          </p:cNvSpPr>
          <p:nvPr>
            <p:ph type="title"/>
          </p:nvPr>
        </p:nvSpPr>
        <p:spPr>
          <a:xfrm>
            <a:off x="457200" y="274638"/>
            <a:ext cx="8229600" cy="706090"/>
          </a:xfrm>
        </p:spPr>
        <p:txBody>
          <a:bodyPr/>
          <a:lstStyle/>
          <a:p>
            <a:r>
              <a:rPr lang="en-US" altLang="ru-RU" dirty="0">
                <a:latin typeface="Times New Roman" panose="02020603050405020304" pitchFamily="18" charset="0"/>
                <a:cs typeface="Times New Roman" panose="02020603050405020304" pitchFamily="18" charset="0"/>
              </a:rPr>
              <a:t>PANCREATIC DUCTS</a:t>
            </a:r>
            <a:endParaRPr lang="ru-RU" altLang="ru-RU" dirty="0"/>
          </a:p>
        </p:txBody>
      </p:sp>
      <p:pic>
        <p:nvPicPr>
          <p:cNvPr id="5123" name="Picture 2" descr="C:\Documents and Settings\User\Рабочий стол\image003.jpg">
            <a:extLst>
              <a:ext uri="{FF2B5EF4-FFF2-40B4-BE49-F238E27FC236}">
                <a16:creationId xmlns:a16="http://schemas.microsoft.com/office/drawing/2014/main" id="{1379DCC2-D7F6-457B-917E-A5E5B70B24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1680" y="1232520"/>
            <a:ext cx="5543550" cy="3509962"/>
          </a:xfrm>
        </p:spPr>
      </p:pic>
      <p:sp>
        <p:nvSpPr>
          <p:cNvPr id="5" name="Текст 2">
            <a:extLst>
              <a:ext uri="{FF2B5EF4-FFF2-40B4-BE49-F238E27FC236}">
                <a16:creationId xmlns:a16="http://schemas.microsoft.com/office/drawing/2014/main" id="{98398C26-6A04-4F06-8CEB-270E19C37578}"/>
              </a:ext>
            </a:extLst>
          </p:cNvPr>
          <p:cNvSpPr txBox="1">
            <a:spLocks/>
          </p:cNvSpPr>
          <p:nvPr/>
        </p:nvSpPr>
        <p:spPr bwMode="auto">
          <a:xfrm>
            <a:off x="813593" y="4869160"/>
            <a:ext cx="75168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1 -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ductus</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holedo</a:t>
            </a:r>
            <a:r>
              <a:rPr lang="ru-RU" sz="2400" b="1" dirty="0">
                <a:effectLst>
                  <a:outerShdw blurRad="38100" dist="38100" dir="2700000" algn="tl">
                    <a:srgbClr val="000000">
                      <a:alpha val="43137"/>
                    </a:srgbClr>
                  </a:outerShdw>
                </a:effectLst>
                <a:latin typeface="Times New Roman" pitchFamily="18" charset="0"/>
                <a:cs typeface="Times New Roman" pitchFamily="18" charset="0"/>
              </a:rPr>
              <a:t>с</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hus</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2 - v.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portae</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3 - a. hepatica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communis</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4 - ductus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panc</a:t>
            </a:r>
            <a:r>
              <a:rPr lang="ru-RU" sz="2400" b="1" dirty="0">
                <a:effectLst>
                  <a:outerShdw blurRad="38100" dist="38100" dir="2700000" algn="tl">
                    <a:srgbClr val="000000">
                      <a:alpha val="43137"/>
                    </a:srgbClr>
                  </a:outerShdw>
                </a:effectLst>
                <a:latin typeface="Times New Roman" pitchFamily="18" charset="0"/>
                <a:cs typeface="Times New Roman" pitchFamily="18" charset="0"/>
              </a:rPr>
              <a:t>г</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eaticus</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5 - pancreas; 6 -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flexura</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duodenojejunalis</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7 - papilla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duodeni</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majo</a:t>
            </a:r>
            <a:r>
              <a:rPr lang="ru-RU" sz="2400" b="1" dirty="0">
                <a:effectLst>
                  <a:outerShdw blurRad="38100" dist="38100" dir="2700000" algn="tl">
                    <a:srgbClr val="000000">
                      <a:alpha val="43137"/>
                    </a:srgbClr>
                  </a:outerShdw>
                </a:effectLst>
                <a:latin typeface="Times New Roman" pitchFamily="18" charset="0"/>
                <a:cs typeface="Times New Roman" pitchFamily="18" charset="0"/>
              </a:rPr>
              <a:t>г; 8 -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ductus</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pancreaticus</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accesso</a:t>
            </a:r>
            <a:r>
              <a:rPr lang="ru-RU" sz="2400" b="1" dirty="0">
                <a:effectLst>
                  <a:outerShdw blurRad="38100" dist="38100" dir="2700000" algn="tl">
                    <a:srgbClr val="000000">
                      <a:alpha val="43137"/>
                    </a:srgbClr>
                  </a:outerShdw>
                </a:effectLst>
                <a:latin typeface="Times New Roman" pitchFamily="18" charset="0"/>
                <a:cs typeface="Times New Roman" pitchFamily="18" charset="0"/>
              </a:rPr>
              <a:t>г</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ius</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9 - papilla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duodeni</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minor; 10 - duodenum. </a:t>
            </a:r>
            <a:endParaRPr lang="ru-RU" sz="24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8EA3A0E-625A-44DC-973F-3A25D70086FF}"/>
              </a:ext>
            </a:extLst>
          </p:cNvPr>
          <p:cNvSpPr/>
          <p:nvPr/>
        </p:nvSpPr>
        <p:spPr>
          <a:xfrm>
            <a:off x="179512" y="5589240"/>
            <a:ext cx="8424936" cy="646331"/>
          </a:xfrm>
          <a:prstGeom prst="rect">
            <a:avLst/>
          </a:prstGeom>
        </p:spPr>
        <p:txBody>
          <a:bodyPr wrap="square">
            <a:spAutoFit/>
          </a:bodyPr>
          <a:lstStyle/>
          <a:p>
            <a:r>
              <a:rPr lang="ru-RU" dirty="0" err="1"/>
              <a:t>Coronal</a:t>
            </a:r>
            <a:r>
              <a:rPr lang="ru-RU" dirty="0"/>
              <a:t> T2-weighted </a:t>
            </a:r>
            <a:r>
              <a:rPr lang="ru-RU" dirty="0" err="1"/>
              <a:t>magnetic</a:t>
            </a:r>
            <a:r>
              <a:rPr lang="ru-RU" dirty="0"/>
              <a:t> </a:t>
            </a:r>
            <a:r>
              <a:rPr lang="ru-RU" dirty="0" err="1"/>
              <a:t>resonance</a:t>
            </a:r>
            <a:r>
              <a:rPr lang="ru-RU" dirty="0"/>
              <a:t> </a:t>
            </a:r>
            <a:r>
              <a:rPr lang="ru-RU" dirty="0" err="1"/>
              <a:t>image</a:t>
            </a:r>
            <a:r>
              <a:rPr lang="ru-RU" dirty="0"/>
              <a:t> </a:t>
            </a:r>
            <a:r>
              <a:rPr lang="ru-RU" dirty="0" err="1"/>
              <a:t>showing</a:t>
            </a:r>
            <a:r>
              <a:rPr lang="ru-RU" dirty="0"/>
              <a:t> </a:t>
            </a:r>
            <a:r>
              <a:rPr lang="ru-RU" dirty="0" err="1"/>
              <a:t>evidence</a:t>
            </a:r>
            <a:r>
              <a:rPr lang="ru-RU" dirty="0"/>
              <a:t> </a:t>
            </a:r>
            <a:r>
              <a:rPr lang="ru-RU" dirty="0" err="1"/>
              <a:t>of</a:t>
            </a:r>
            <a:r>
              <a:rPr lang="ru-RU" dirty="0"/>
              <a:t> </a:t>
            </a:r>
            <a:r>
              <a:rPr lang="ru-RU" dirty="0" err="1"/>
              <a:t>chronic</a:t>
            </a:r>
            <a:r>
              <a:rPr lang="ru-RU" dirty="0"/>
              <a:t> </a:t>
            </a:r>
            <a:r>
              <a:rPr lang="ru-RU" dirty="0" err="1"/>
              <a:t>pancreatitis</a:t>
            </a:r>
            <a:r>
              <a:rPr lang="ru-RU" dirty="0"/>
              <a:t>, </a:t>
            </a:r>
            <a:r>
              <a:rPr lang="ru-RU" dirty="0" err="1"/>
              <a:t>including</a:t>
            </a:r>
            <a:r>
              <a:rPr lang="ru-RU" dirty="0"/>
              <a:t> a </a:t>
            </a:r>
            <a:r>
              <a:rPr lang="ru-RU" dirty="0" err="1"/>
              <a:t>pancreatic</a:t>
            </a:r>
            <a:r>
              <a:rPr lang="ru-RU" dirty="0"/>
              <a:t> </a:t>
            </a:r>
            <a:r>
              <a:rPr lang="ru-RU" dirty="0" err="1"/>
              <a:t>duct</a:t>
            </a:r>
            <a:r>
              <a:rPr lang="ru-RU" dirty="0"/>
              <a:t> </a:t>
            </a:r>
            <a:r>
              <a:rPr lang="ru-RU" dirty="0" err="1"/>
              <a:t>dilatation</a:t>
            </a:r>
            <a:r>
              <a:rPr lang="ru-RU" dirty="0"/>
              <a:t> </a:t>
            </a:r>
            <a:r>
              <a:rPr lang="ru-RU" dirty="0" err="1"/>
              <a:t>and</a:t>
            </a:r>
            <a:r>
              <a:rPr lang="ru-RU" dirty="0"/>
              <a:t> </a:t>
            </a:r>
            <a:r>
              <a:rPr lang="ru-RU" dirty="0" err="1"/>
              <a:t>side-branch</a:t>
            </a:r>
            <a:r>
              <a:rPr lang="ru-RU" dirty="0"/>
              <a:t> </a:t>
            </a:r>
            <a:r>
              <a:rPr lang="ru-RU" dirty="0" err="1"/>
              <a:t>clubbing</a:t>
            </a:r>
            <a:r>
              <a:rPr lang="ru-RU" dirty="0"/>
              <a:t>.</a:t>
            </a:r>
          </a:p>
        </p:txBody>
      </p:sp>
      <p:pic>
        <p:nvPicPr>
          <p:cNvPr id="5" name="Рисунок 4">
            <a:extLst>
              <a:ext uri="{FF2B5EF4-FFF2-40B4-BE49-F238E27FC236}">
                <a16:creationId xmlns:a16="http://schemas.microsoft.com/office/drawing/2014/main" id="{90F41641-E918-4CAD-A44C-AE136E5EB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6096"/>
            <a:ext cx="5827475" cy="5229200"/>
          </a:xfrm>
          <a:prstGeom prst="rect">
            <a:avLst/>
          </a:prstGeom>
        </p:spPr>
      </p:pic>
    </p:spTree>
    <p:extLst>
      <p:ext uri="{BB962C8B-B14F-4D97-AF65-F5344CB8AC3E}">
        <p14:creationId xmlns:p14="http://schemas.microsoft.com/office/powerpoint/2010/main" val="3812050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a:extLst>
              <a:ext uri="{FF2B5EF4-FFF2-40B4-BE49-F238E27FC236}">
                <a16:creationId xmlns:a16="http://schemas.microsoft.com/office/drawing/2014/main" id="{17BCEE0F-0E5F-4365-A5AF-0C9AE3F9FFA1}"/>
              </a:ext>
            </a:extLst>
          </p:cNvPr>
          <p:cNvSpPr>
            <a:spLocks noGrp="1"/>
          </p:cNvSpPr>
          <p:nvPr>
            <p:ph type="title"/>
          </p:nvPr>
        </p:nvSpPr>
        <p:spPr/>
        <p:txBody>
          <a:bodyPr/>
          <a:lstStyle/>
          <a:p>
            <a:endParaRPr lang="ru-RU" altLang="ru-RU" dirty="0">
              <a:solidFill>
                <a:schemeClr val="tx1"/>
              </a:solidFill>
            </a:endParaRPr>
          </a:p>
        </p:txBody>
      </p:sp>
      <p:pic>
        <p:nvPicPr>
          <p:cNvPr id="47107" name="Picture 2" descr="C:\УЧЕБА\ГОСПИТАЛЬНАЯ ХИРУРГИЯ\КАФЕДРА\ИНСТРУМНТАЛЬНОЕ ИССЛЕДОВАНИЕ ПЖЖ\pancreas_ercp_jhu.jpg">
            <a:extLst>
              <a:ext uri="{FF2B5EF4-FFF2-40B4-BE49-F238E27FC236}">
                <a16:creationId xmlns:a16="http://schemas.microsoft.com/office/drawing/2014/main" id="{07C2E9DE-DFE1-4FF4-9296-60815A905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1438"/>
            <a:ext cx="87264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14">
            <a:extLst>
              <a:ext uri="{FF2B5EF4-FFF2-40B4-BE49-F238E27FC236}">
                <a16:creationId xmlns:a16="http://schemas.microsoft.com/office/drawing/2014/main" id="{C041A6B5-9A66-435D-A12B-AE072AD7FA9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79613" y="620713"/>
            <a:ext cx="5180012" cy="585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a:extLst>
              <a:ext uri="{FF2B5EF4-FFF2-40B4-BE49-F238E27FC236}">
                <a16:creationId xmlns:a16="http://schemas.microsoft.com/office/drawing/2014/main" id="{F10E726E-A737-4952-8E74-7ECD99F2C8D3}"/>
              </a:ext>
            </a:extLst>
          </p:cNvPr>
          <p:cNvSpPr>
            <a:spLocks noGrp="1" noChangeArrowheads="1"/>
          </p:cNvSpPr>
          <p:nvPr>
            <p:ph type="title"/>
          </p:nvPr>
        </p:nvSpPr>
        <p:spPr/>
        <p:txBody>
          <a:bodyPr/>
          <a:lstStyle/>
          <a:p>
            <a:pPr eaLnBrk="1" hangingPunct="1"/>
            <a:r>
              <a:rPr lang="en-US" altLang="ru-RU" dirty="0"/>
              <a:t>CELIACOGRAM</a:t>
            </a:r>
            <a:endParaRPr lang="ru-RU" altLang="ru-RU" dirty="0"/>
          </a:p>
        </p:txBody>
      </p:sp>
      <p:pic>
        <p:nvPicPr>
          <p:cNvPr id="50179" name="Picture 6" descr="2">
            <a:extLst>
              <a:ext uri="{FF2B5EF4-FFF2-40B4-BE49-F238E27FC236}">
                <a16:creationId xmlns:a16="http://schemas.microsoft.com/office/drawing/2014/main" id="{33AF40EA-5304-4C3D-A7DF-7807082ABB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557338"/>
            <a:ext cx="6481762" cy="4999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E1CCFC75-194F-44CA-AC9C-E8B7CB0FDAA9}"/>
              </a:ext>
            </a:extLst>
          </p:cNvPr>
          <p:cNvSpPr>
            <a:spLocks noGrp="1" noChangeArrowheads="1"/>
          </p:cNvSpPr>
          <p:nvPr>
            <p:ph type="body" idx="1"/>
          </p:nvPr>
        </p:nvSpPr>
        <p:spPr>
          <a:xfrm>
            <a:off x="0" y="0"/>
            <a:ext cx="9144000" cy="6858000"/>
          </a:xfrm>
        </p:spPr>
        <p:txBody>
          <a:bodyPr/>
          <a:lstStyle/>
          <a:p>
            <a:pPr algn="ctr" eaLnBrk="1" hangingPunct="1">
              <a:buFontTx/>
              <a:buNone/>
            </a:pPr>
            <a:r>
              <a:rPr lang="en-US" altLang="ru-RU" dirty="0"/>
              <a:t>CONSERVATIVE TREATMENT</a:t>
            </a:r>
          </a:p>
          <a:p>
            <a:pPr algn="ctr" eaLnBrk="1" hangingPunct="1">
              <a:buFontTx/>
              <a:buNone/>
            </a:pPr>
            <a:endParaRPr lang="en-US" altLang="ru-RU" dirty="0"/>
          </a:p>
          <a:p>
            <a:pPr eaLnBrk="1" hangingPunct="1"/>
            <a:r>
              <a:rPr lang="en-US" altLang="ru-RU" dirty="0"/>
              <a:t>Diet (exclude spicy, fatty, fried, alcohol)</a:t>
            </a:r>
          </a:p>
          <a:p>
            <a:pPr eaLnBrk="1" hangingPunct="1"/>
            <a:r>
              <a:rPr lang="en-US" altLang="ru-RU" dirty="0"/>
              <a:t>Correction of exocrine deficiency (pancreatic enzymes, the drug of choice is Creon)</a:t>
            </a:r>
          </a:p>
          <a:p>
            <a:pPr eaLnBrk="1" hangingPunct="1"/>
            <a:r>
              <a:rPr lang="en-US" altLang="ru-RU" dirty="0"/>
              <a:t>Correction of endocrine deficiency</a:t>
            </a:r>
          </a:p>
          <a:p>
            <a:pPr eaLnBrk="1" hangingPunct="1"/>
            <a:r>
              <a:rPr lang="en-US" altLang="ru-RU" dirty="0"/>
              <a:t>The selective use of antisecretory therapy.</a:t>
            </a:r>
          </a:p>
          <a:p>
            <a:pPr eaLnBrk="1" hangingPunct="1"/>
            <a:r>
              <a:rPr lang="en-US" altLang="ru-RU" dirty="0"/>
              <a:t>Parenteral nutrition with severe malabsorption</a:t>
            </a:r>
          </a:p>
          <a:p>
            <a:pPr eaLnBrk="1" hangingPunct="1"/>
            <a:r>
              <a:rPr lang="en-US" altLang="ru-RU" dirty="0"/>
              <a:t>Anabolic therapy</a:t>
            </a:r>
          </a:p>
          <a:p>
            <a:pPr eaLnBrk="1" hangingPunct="1"/>
            <a:r>
              <a:rPr lang="en-US" altLang="ru-RU" dirty="0"/>
              <a:t>Vitamin therapy</a:t>
            </a:r>
            <a:endParaRPr lang="ru-RU" altLang="ru-RU"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AECE51-D6C3-460F-832D-FA1E6DE18CFD}"/>
              </a:ext>
            </a:extLst>
          </p:cNvPr>
          <p:cNvSpPr>
            <a:spLocks noGrp="1"/>
          </p:cNvSpPr>
          <p:nvPr>
            <p:ph type="title"/>
          </p:nvPr>
        </p:nvSpPr>
        <p:spPr>
          <a:xfrm>
            <a:off x="323528" y="4249254"/>
            <a:ext cx="7715200" cy="523220"/>
          </a:xfrm>
        </p:spPr>
        <p:txBody>
          <a:bodyPr/>
          <a:lstStyle/>
          <a:p>
            <a:r>
              <a:rPr lang="en-US" sz="3600" dirty="0"/>
              <a:t>Antisecretory Therapy</a:t>
            </a:r>
            <a:endParaRPr lang="ru-RU" sz="3600" dirty="0"/>
          </a:p>
        </p:txBody>
      </p:sp>
      <p:sp>
        <p:nvSpPr>
          <p:cNvPr id="5" name="Прямоугольник 4">
            <a:extLst>
              <a:ext uri="{FF2B5EF4-FFF2-40B4-BE49-F238E27FC236}">
                <a16:creationId xmlns:a16="http://schemas.microsoft.com/office/drawing/2014/main" id="{CCD707DA-6726-4711-BDAE-B2A53A825A5C}"/>
              </a:ext>
            </a:extLst>
          </p:cNvPr>
          <p:cNvSpPr/>
          <p:nvPr/>
        </p:nvSpPr>
        <p:spPr>
          <a:xfrm>
            <a:off x="323528" y="1166842"/>
            <a:ext cx="8712968" cy="523220"/>
          </a:xfrm>
          <a:prstGeom prst="rect">
            <a:avLst/>
          </a:prstGeom>
        </p:spPr>
        <p:txBody>
          <a:bodyPr wrap="square">
            <a:spAutoFit/>
          </a:bodyPr>
          <a:lstStyle/>
          <a:p>
            <a:endParaRPr lang="en-US" sz="2800" dirty="0"/>
          </a:p>
        </p:txBody>
      </p:sp>
      <p:sp>
        <p:nvSpPr>
          <p:cNvPr id="6" name="Прямоугольник 5">
            <a:extLst>
              <a:ext uri="{FF2B5EF4-FFF2-40B4-BE49-F238E27FC236}">
                <a16:creationId xmlns:a16="http://schemas.microsoft.com/office/drawing/2014/main" id="{69C603DF-70EC-4095-918A-065522BAEB1B}"/>
              </a:ext>
            </a:extLst>
          </p:cNvPr>
          <p:cNvSpPr/>
          <p:nvPr/>
        </p:nvSpPr>
        <p:spPr>
          <a:xfrm>
            <a:off x="452992" y="5085184"/>
            <a:ext cx="8568952" cy="1446550"/>
          </a:xfrm>
          <a:prstGeom prst="rect">
            <a:avLst/>
          </a:prstGeom>
        </p:spPr>
        <p:txBody>
          <a:bodyPr wrap="square">
            <a:spAutoFit/>
          </a:bodyPr>
          <a:lstStyle/>
          <a:p>
            <a:r>
              <a:rPr lang="en-US" sz="2200" dirty="0"/>
              <a:t>Somatostatin administration has been shown to </a:t>
            </a:r>
            <a:r>
              <a:rPr lang="en-US" sz="2200" dirty="0" err="1"/>
              <a:t>inhibitpancreatic</a:t>
            </a:r>
            <a:r>
              <a:rPr lang="en-US" sz="2200" dirty="0"/>
              <a:t> exocrine secretion. The somatostatin analogue octreotide acetate has therefore been investigated for pain relief in patients with chronic pancreatitis. </a:t>
            </a:r>
            <a:endParaRPr lang="ru-RU" sz="2200" dirty="0"/>
          </a:p>
        </p:txBody>
      </p:sp>
      <p:sp>
        <p:nvSpPr>
          <p:cNvPr id="7" name="Заголовок 1">
            <a:extLst>
              <a:ext uri="{FF2B5EF4-FFF2-40B4-BE49-F238E27FC236}">
                <a16:creationId xmlns:a16="http://schemas.microsoft.com/office/drawing/2014/main" id="{9C9876C2-E007-40BD-955E-0E8DFFBE9BA1}"/>
              </a:ext>
            </a:extLst>
          </p:cNvPr>
          <p:cNvSpPr txBox="1">
            <a:spLocks/>
          </p:cNvSpPr>
          <p:nvPr/>
        </p:nvSpPr>
        <p:spPr bwMode="auto">
          <a:xfrm>
            <a:off x="1470484" y="128181"/>
            <a:ext cx="6203032" cy="70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t>Enzyme Therapy</a:t>
            </a:r>
            <a:endParaRPr lang="ru-RU" sz="3600" kern="0" dirty="0"/>
          </a:p>
        </p:txBody>
      </p:sp>
      <p:sp>
        <p:nvSpPr>
          <p:cNvPr id="8" name="Прямоугольник 7">
            <a:extLst>
              <a:ext uri="{FF2B5EF4-FFF2-40B4-BE49-F238E27FC236}">
                <a16:creationId xmlns:a16="http://schemas.microsoft.com/office/drawing/2014/main" id="{1099C6A1-C4D3-4A9D-AA31-91F4ED555872}"/>
              </a:ext>
            </a:extLst>
          </p:cNvPr>
          <p:cNvSpPr/>
          <p:nvPr/>
        </p:nvSpPr>
        <p:spPr>
          <a:xfrm>
            <a:off x="323528" y="980728"/>
            <a:ext cx="8712968" cy="3046988"/>
          </a:xfrm>
          <a:prstGeom prst="rect">
            <a:avLst/>
          </a:prstGeom>
        </p:spPr>
        <p:txBody>
          <a:bodyPr wrap="square">
            <a:spAutoFit/>
          </a:bodyPr>
          <a:lstStyle/>
          <a:p>
            <a:r>
              <a:rPr lang="ru-RU" sz="2400" dirty="0" err="1"/>
              <a:t>Pancreatic</a:t>
            </a:r>
            <a:r>
              <a:rPr lang="ru-RU" sz="2400" dirty="0"/>
              <a:t> </a:t>
            </a:r>
            <a:r>
              <a:rPr lang="ru-RU" sz="2400" dirty="0" err="1"/>
              <a:t>enzyme</a:t>
            </a:r>
            <a:r>
              <a:rPr lang="ru-RU" sz="2400" dirty="0"/>
              <a:t> </a:t>
            </a:r>
            <a:r>
              <a:rPr lang="ru-RU" sz="2400" dirty="0" err="1"/>
              <a:t>administration</a:t>
            </a:r>
            <a:r>
              <a:rPr lang="ru-RU" sz="2400" dirty="0"/>
              <a:t> </a:t>
            </a:r>
            <a:r>
              <a:rPr lang="ru-RU" sz="2400" dirty="0" err="1"/>
              <a:t>serves</a:t>
            </a:r>
            <a:r>
              <a:rPr lang="ru-RU" sz="2400" dirty="0"/>
              <a:t> </a:t>
            </a:r>
            <a:r>
              <a:rPr lang="ru-RU" sz="2400" dirty="0" err="1"/>
              <a:t>to</a:t>
            </a:r>
            <a:r>
              <a:rPr lang="ru-RU" sz="2400" dirty="0"/>
              <a:t> </a:t>
            </a:r>
            <a:r>
              <a:rPr lang="ru-RU" sz="2400" dirty="0" err="1"/>
              <a:t>reverse</a:t>
            </a:r>
            <a:r>
              <a:rPr lang="ru-RU" sz="2400" dirty="0"/>
              <a:t> </a:t>
            </a:r>
            <a:r>
              <a:rPr lang="ru-RU" sz="2400" dirty="0" err="1"/>
              <a:t>the</a:t>
            </a:r>
            <a:r>
              <a:rPr lang="ru-RU" sz="2400" dirty="0"/>
              <a:t> </a:t>
            </a:r>
            <a:r>
              <a:rPr lang="ru-RU" sz="2400" dirty="0" err="1"/>
              <a:t>effects</a:t>
            </a:r>
            <a:r>
              <a:rPr lang="ru-RU" sz="2400" dirty="0"/>
              <a:t> </a:t>
            </a:r>
            <a:r>
              <a:rPr lang="ru-RU" sz="2400" dirty="0" err="1"/>
              <a:t>of</a:t>
            </a:r>
            <a:r>
              <a:rPr lang="ru-RU" sz="2400" dirty="0"/>
              <a:t> </a:t>
            </a:r>
            <a:r>
              <a:rPr lang="ru-RU" sz="2400" dirty="0" err="1"/>
              <a:t>pancreatic</a:t>
            </a:r>
            <a:r>
              <a:rPr lang="ru-RU" sz="2400" dirty="0"/>
              <a:t> </a:t>
            </a:r>
            <a:r>
              <a:rPr lang="ru-RU" sz="2400" dirty="0" err="1"/>
              <a:t>exocrine</a:t>
            </a:r>
            <a:r>
              <a:rPr lang="ru-RU" sz="2400" dirty="0"/>
              <a:t> </a:t>
            </a:r>
            <a:r>
              <a:rPr lang="ru-RU" sz="2400" dirty="0" err="1"/>
              <a:t>insufficiency</a:t>
            </a:r>
            <a:r>
              <a:rPr lang="ru-RU" sz="2400" dirty="0"/>
              <a:t>. </a:t>
            </a:r>
          </a:p>
          <a:p>
            <a:r>
              <a:rPr lang="ru-RU" sz="2400" dirty="0" err="1"/>
              <a:t>Adequate</a:t>
            </a:r>
            <a:r>
              <a:rPr lang="ru-RU" sz="2400" dirty="0"/>
              <a:t> </a:t>
            </a:r>
            <a:r>
              <a:rPr lang="ru-RU" sz="2400" dirty="0" err="1"/>
              <a:t>pancreatic</a:t>
            </a:r>
            <a:r>
              <a:rPr lang="ru-RU" sz="2400" dirty="0"/>
              <a:t> </a:t>
            </a:r>
            <a:r>
              <a:rPr lang="ru-RU" sz="2400" dirty="0" err="1"/>
              <a:t>enzyme</a:t>
            </a:r>
            <a:r>
              <a:rPr lang="ru-RU" sz="2400" dirty="0"/>
              <a:t> </a:t>
            </a:r>
            <a:r>
              <a:rPr lang="ru-RU" sz="2400" dirty="0" err="1"/>
              <a:t>replacement</a:t>
            </a:r>
            <a:r>
              <a:rPr lang="ru-RU" sz="2400" dirty="0"/>
              <a:t> </a:t>
            </a:r>
            <a:r>
              <a:rPr lang="ru-RU" sz="2400" dirty="0" err="1"/>
              <a:t>reverses</a:t>
            </a:r>
            <a:r>
              <a:rPr lang="ru-RU" sz="2400" dirty="0"/>
              <a:t> </a:t>
            </a:r>
            <a:r>
              <a:rPr lang="ru-RU" sz="2400" dirty="0" err="1"/>
              <a:t>the</a:t>
            </a:r>
            <a:r>
              <a:rPr lang="ru-RU" sz="2400" dirty="0"/>
              <a:t> </a:t>
            </a:r>
            <a:r>
              <a:rPr lang="ru-RU" sz="2400" dirty="0" err="1"/>
              <a:t>exocrine</a:t>
            </a:r>
            <a:r>
              <a:rPr lang="ru-RU" sz="2400" dirty="0"/>
              <a:t> </a:t>
            </a:r>
            <a:r>
              <a:rPr lang="ru-RU" sz="2400" dirty="0" err="1"/>
              <a:t>insufficiency</a:t>
            </a:r>
            <a:r>
              <a:rPr lang="ru-RU" sz="2400" dirty="0"/>
              <a:t> </a:t>
            </a:r>
            <a:r>
              <a:rPr lang="ru-RU" sz="2400" dirty="0" err="1"/>
              <a:t>seen</a:t>
            </a:r>
            <a:r>
              <a:rPr lang="ru-RU" sz="2400" dirty="0"/>
              <a:t> </a:t>
            </a:r>
            <a:r>
              <a:rPr lang="ru-RU" sz="2400" dirty="0" err="1"/>
              <a:t>in</a:t>
            </a:r>
            <a:r>
              <a:rPr lang="ru-RU" sz="2400" dirty="0"/>
              <a:t> </a:t>
            </a:r>
            <a:r>
              <a:rPr lang="ru-RU" sz="2400" dirty="0" err="1"/>
              <a:t>most</a:t>
            </a:r>
            <a:r>
              <a:rPr lang="ru-RU" sz="2400" dirty="0"/>
              <a:t> </a:t>
            </a:r>
            <a:r>
              <a:rPr lang="ru-RU" sz="2400" dirty="0" err="1"/>
              <a:t>patients</a:t>
            </a:r>
            <a:r>
              <a:rPr lang="ru-RU" sz="2400" dirty="0"/>
              <a:t>, </a:t>
            </a:r>
            <a:r>
              <a:rPr lang="ru-RU" sz="2400" dirty="0" err="1"/>
              <a:t>and</a:t>
            </a:r>
            <a:r>
              <a:rPr lang="ru-RU" sz="2400" dirty="0"/>
              <a:t> </a:t>
            </a:r>
            <a:r>
              <a:rPr lang="ru-RU" sz="2400" dirty="0" err="1"/>
              <a:t>it</a:t>
            </a:r>
            <a:r>
              <a:rPr lang="ru-RU" sz="2400" dirty="0"/>
              <a:t> </a:t>
            </a:r>
            <a:r>
              <a:rPr lang="ru-RU" sz="2400" dirty="0" err="1"/>
              <a:t>prevents</a:t>
            </a:r>
            <a:r>
              <a:rPr lang="ru-RU" sz="2400" dirty="0"/>
              <a:t> </a:t>
            </a:r>
            <a:r>
              <a:rPr lang="ru-RU" sz="2400" dirty="0" err="1"/>
              <a:t>secondary</a:t>
            </a:r>
            <a:r>
              <a:rPr lang="ru-RU" sz="2400" dirty="0"/>
              <a:t> </a:t>
            </a:r>
            <a:r>
              <a:rPr lang="ru-RU" sz="2400" dirty="0" err="1"/>
              <a:t>complications</a:t>
            </a:r>
            <a:r>
              <a:rPr lang="ru-RU" sz="2400" dirty="0"/>
              <a:t> </a:t>
            </a:r>
            <a:r>
              <a:rPr lang="ru-RU" sz="2400" dirty="0" err="1"/>
              <a:t>such</a:t>
            </a:r>
            <a:r>
              <a:rPr lang="ru-RU" sz="2400" dirty="0"/>
              <a:t> </a:t>
            </a:r>
            <a:r>
              <a:rPr lang="ru-RU" sz="2400" dirty="0" err="1"/>
              <a:t>as</a:t>
            </a:r>
            <a:r>
              <a:rPr lang="ru-RU" sz="2400" dirty="0"/>
              <a:t> </a:t>
            </a:r>
            <a:r>
              <a:rPr lang="ru-RU" sz="2400" dirty="0" err="1"/>
              <a:t>metabolic</a:t>
            </a:r>
            <a:r>
              <a:rPr lang="ru-RU" sz="2400" dirty="0"/>
              <a:t> </a:t>
            </a:r>
            <a:r>
              <a:rPr lang="ru-RU" sz="2400" dirty="0" err="1"/>
              <a:t>bone</a:t>
            </a:r>
            <a:r>
              <a:rPr lang="ru-RU" sz="2400" dirty="0"/>
              <a:t> </a:t>
            </a:r>
            <a:r>
              <a:rPr lang="ru-RU" sz="2400" dirty="0" err="1"/>
              <a:t>disease</a:t>
            </a:r>
            <a:r>
              <a:rPr lang="ru-RU" sz="2400" dirty="0"/>
              <a:t> </a:t>
            </a:r>
            <a:r>
              <a:rPr lang="ru-RU" sz="2400" dirty="0" err="1"/>
              <a:t>due</a:t>
            </a:r>
            <a:r>
              <a:rPr lang="ru-RU" sz="2400" dirty="0"/>
              <a:t> </a:t>
            </a:r>
            <a:r>
              <a:rPr lang="ru-RU" sz="2400" dirty="0" err="1"/>
              <a:t>to</a:t>
            </a:r>
            <a:r>
              <a:rPr lang="ru-RU" sz="2400" dirty="0"/>
              <a:t> </a:t>
            </a:r>
            <a:r>
              <a:rPr lang="ru-RU" sz="2400" dirty="0" err="1"/>
              <a:t>inadequate</a:t>
            </a:r>
            <a:r>
              <a:rPr lang="ru-RU" sz="2400" dirty="0"/>
              <a:t> </a:t>
            </a:r>
            <a:r>
              <a:rPr lang="ru-RU" sz="2400" dirty="0" err="1"/>
              <a:t>absorption</a:t>
            </a:r>
            <a:r>
              <a:rPr lang="ru-RU" sz="2400" dirty="0"/>
              <a:t> </a:t>
            </a:r>
            <a:r>
              <a:rPr lang="ru-RU" sz="2400" dirty="0" err="1"/>
              <a:t>of</a:t>
            </a:r>
            <a:r>
              <a:rPr lang="ru-RU" sz="2400" dirty="0"/>
              <a:t> </a:t>
            </a:r>
            <a:r>
              <a:rPr lang="ru-RU" sz="2400" dirty="0" err="1"/>
              <a:t>the</a:t>
            </a:r>
            <a:r>
              <a:rPr lang="ru-RU" sz="2400" dirty="0"/>
              <a:t> </a:t>
            </a:r>
            <a:r>
              <a:rPr lang="ru-RU" sz="2400" dirty="0" err="1"/>
              <a:t>fat-soluble</a:t>
            </a:r>
            <a:r>
              <a:rPr lang="ru-RU" sz="2400" dirty="0"/>
              <a:t> </a:t>
            </a:r>
            <a:r>
              <a:rPr lang="ru-RU" sz="2400" dirty="0" err="1"/>
              <a:t>vitamins</a:t>
            </a:r>
            <a:r>
              <a:rPr lang="ru-RU" sz="2400" dirty="0"/>
              <a:t> A, D, E, </a:t>
            </a:r>
            <a:r>
              <a:rPr lang="ru-RU" sz="2400" dirty="0" err="1"/>
              <a:t>and</a:t>
            </a:r>
            <a:r>
              <a:rPr lang="ru-RU" sz="2400" dirty="0"/>
              <a:t> K. </a:t>
            </a:r>
            <a:r>
              <a:rPr lang="ru-RU" sz="2400" dirty="0" err="1"/>
              <a:t>In</a:t>
            </a:r>
            <a:r>
              <a:rPr lang="ru-RU" sz="2400" dirty="0"/>
              <a:t> </a:t>
            </a:r>
            <a:r>
              <a:rPr lang="ru-RU" sz="2400" dirty="0" err="1"/>
              <a:t>addition</a:t>
            </a:r>
            <a:r>
              <a:rPr lang="ru-RU" sz="2400" dirty="0"/>
              <a:t>, </a:t>
            </a:r>
            <a:r>
              <a:rPr lang="ru-RU" sz="2400" dirty="0" err="1"/>
              <a:t>pancreatic</a:t>
            </a:r>
            <a:r>
              <a:rPr lang="ru-RU" sz="2400" dirty="0"/>
              <a:t> </a:t>
            </a:r>
            <a:r>
              <a:rPr lang="ru-RU" sz="2400" dirty="0" err="1"/>
              <a:t>enzyme</a:t>
            </a:r>
            <a:r>
              <a:rPr lang="ru-RU" sz="2400" dirty="0"/>
              <a:t> </a:t>
            </a:r>
            <a:r>
              <a:rPr lang="ru-RU" sz="2400" dirty="0" err="1"/>
              <a:t>replacement</a:t>
            </a:r>
            <a:r>
              <a:rPr lang="ru-RU" sz="2400" dirty="0"/>
              <a:t> </a:t>
            </a:r>
            <a:r>
              <a:rPr lang="ru-RU" sz="2400" dirty="0" err="1"/>
              <a:t>may</a:t>
            </a:r>
            <a:r>
              <a:rPr lang="ru-RU" sz="2400" dirty="0"/>
              <a:t> </a:t>
            </a:r>
            <a:r>
              <a:rPr lang="ru-RU" sz="2400" dirty="0" err="1"/>
              <a:t>reduce</a:t>
            </a:r>
            <a:r>
              <a:rPr lang="ru-RU" sz="2400" dirty="0"/>
              <a:t> </a:t>
            </a:r>
            <a:r>
              <a:rPr lang="ru-RU" sz="2400" dirty="0" err="1"/>
              <a:t>or</a:t>
            </a:r>
            <a:r>
              <a:rPr lang="ru-RU" sz="2400" dirty="0"/>
              <a:t> </a:t>
            </a:r>
            <a:r>
              <a:rPr lang="ru-RU" sz="2400" dirty="0" err="1"/>
              <a:t>alleviate</a:t>
            </a:r>
            <a:r>
              <a:rPr lang="ru-RU" sz="2400" dirty="0"/>
              <a:t> </a:t>
            </a:r>
            <a:r>
              <a:rPr lang="ru-RU" sz="2400" dirty="0" err="1"/>
              <a:t>the</a:t>
            </a:r>
            <a:r>
              <a:rPr lang="ru-RU" sz="2400" dirty="0"/>
              <a:t> </a:t>
            </a:r>
            <a:r>
              <a:rPr lang="ru-RU" sz="2400" dirty="0" err="1"/>
              <a:t>pain</a:t>
            </a:r>
            <a:r>
              <a:rPr lang="ru-RU" sz="2400" dirty="0"/>
              <a:t> </a:t>
            </a:r>
            <a:r>
              <a:rPr lang="ru-RU" sz="2400" dirty="0" err="1"/>
              <a:t>experienced</a:t>
            </a:r>
            <a:r>
              <a:rPr lang="ru-RU" sz="2400" dirty="0"/>
              <a:t> </a:t>
            </a:r>
            <a:r>
              <a:rPr lang="ru-RU" sz="2400" dirty="0" err="1"/>
              <a:t>by</a:t>
            </a:r>
            <a:r>
              <a:rPr lang="ru-RU" sz="2400" dirty="0"/>
              <a:t> </a:t>
            </a:r>
            <a:r>
              <a:rPr lang="ru-RU" sz="2400" dirty="0" err="1"/>
              <a:t>patients</a:t>
            </a:r>
            <a:r>
              <a:rPr lang="ru-RU" sz="2400" dirty="0"/>
              <a:t>.</a:t>
            </a:r>
          </a:p>
        </p:txBody>
      </p:sp>
    </p:spTree>
    <p:extLst>
      <p:ext uri="{BB962C8B-B14F-4D97-AF65-F5344CB8AC3E}">
        <p14:creationId xmlns:p14="http://schemas.microsoft.com/office/powerpoint/2010/main" val="242312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A7C89770-E757-4946-9AD7-42A55578EF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9096"/>
            <a:ext cx="4987061" cy="6804280"/>
          </a:xfrm>
        </p:spPr>
      </p:pic>
    </p:spTree>
    <p:extLst>
      <p:ext uri="{BB962C8B-B14F-4D97-AF65-F5344CB8AC3E}">
        <p14:creationId xmlns:p14="http://schemas.microsoft.com/office/powerpoint/2010/main" val="2848427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457766FC-1905-4600-B4BD-C71F2F8CE8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412776"/>
            <a:ext cx="8849354" cy="3240360"/>
          </a:xfrm>
        </p:spPr>
      </p:pic>
    </p:spTree>
    <p:extLst>
      <p:ext uri="{BB962C8B-B14F-4D97-AF65-F5344CB8AC3E}">
        <p14:creationId xmlns:p14="http://schemas.microsoft.com/office/powerpoint/2010/main" val="3787469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1888B547-B47B-4A67-A3D2-2275DC1207D2}"/>
              </a:ext>
            </a:extLst>
          </p:cNvPr>
          <p:cNvSpPr>
            <a:spLocks noGrp="1" noRot="1" noChangeArrowheads="1"/>
          </p:cNvSpPr>
          <p:nvPr>
            <p:ph type="body" idx="1"/>
          </p:nvPr>
        </p:nvSpPr>
        <p:spPr>
          <a:xfrm>
            <a:off x="301625" y="332656"/>
            <a:ext cx="8540750" cy="6120680"/>
          </a:xfrm>
        </p:spPr>
        <p:txBody>
          <a:bodyPr/>
          <a:lstStyle/>
          <a:p>
            <a:pPr algn="ctr" eaLnBrk="1" hangingPunct="1">
              <a:lnSpc>
                <a:spcPct val="80000"/>
              </a:lnSpc>
              <a:buFont typeface="Wingdings" panose="05000000000000000000" pitchFamily="2" charset="2"/>
              <a:buNone/>
            </a:pPr>
            <a:r>
              <a:rPr lang="en-US" altLang="ru-RU" sz="2800" b="1" dirty="0"/>
              <a:t>INDICATIONS FOR SURGICAL INTERVENTION:</a:t>
            </a:r>
            <a:endParaRPr lang="ru-RU" altLang="ru-RU" sz="2800" b="1" dirty="0"/>
          </a:p>
          <a:p>
            <a:pPr algn="ctr" eaLnBrk="1" hangingPunct="1">
              <a:lnSpc>
                <a:spcPct val="80000"/>
              </a:lnSpc>
              <a:buFont typeface="Wingdings" panose="05000000000000000000" pitchFamily="2" charset="2"/>
              <a:buNone/>
            </a:pPr>
            <a:endParaRPr lang="en-US" altLang="ru-RU" sz="2800" b="1" dirty="0"/>
          </a:p>
          <a:p>
            <a:pPr eaLnBrk="1" hangingPunct="1">
              <a:lnSpc>
                <a:spcPct val="80000"/>
              </a:lnSpc>
            </a:pPr>
            <a:r>
              <a:rPr lang="en-US" altLang="ru-RU" sz="2800" dirty="0"/>
              <a:t>pain form resistant to conservative treatment;</a:t>
            </a:r>
          </a:p>
          <a:p>
            <a:pPr eaLnBrk="1" hangingPunct="1">
              <a:lnSpc>
                <a:spcPct val="80000"/>
              </a:lnSpc>
            </a:pPr>
            <a:r>
              <a:rPr lang="en-US" altLang="ru-RU" sz="2800" dirty="0"/>
              <a:t>impaired patency of the ducts of the gland (strictures, </a:t>
            </a:r>
            <a:r>
              <a:rPr lang="en-US" altLang="ru-RU" sz="2800" dirty="0" err="1"/>
              <a:t>calculosis</a:t>
            </a:r>
            <a:r>
              <a:rPr lang="en-US" altLang="ru-RU" sz="2800" dirty="0"/>
              <a:t>);</a:t>
            </a:r>
          </a:p>
          <a:p>
            <a:pPr eaLnBrk="1" hangingPunct="1">
              <a:lnSpc>
                <a:spcPct val="80000"/>
              </a:lnSpc>
            </a:pPr>
            <a:r>
              <a:rPr lang="en-US" altLang="ru-RU" sz="2800" dirty="0"/>
              <a:t>chronic pancreatitis with the involvement of neighboring organs (duodenal obstruction, portal hypertension);</a:t>
            </a:r>
          </a:p>
          <a:p>
            <a:pPr eaLnBrk="1" hangingPunct="1">
              <a:lnSpc>
                <a:spcPct val="80000"/>
              </a:lnSpc>
            </a:pPr>
            <a:r>
              <a:rPr lang="en-US" altLang="ru-RU" sz="2800" dirty="0"/>
              <a:t>formed pseudocyst of the pancreas;</a:t>
            </a:r>
          </a:p>
          <a:p>
            <a:pPr eaLnBrk="1" hangingPunct="1">
              <a:lnSpc>
                <a:spcPct val="80000"/>
              </a:lnSpc>
            </a:pPr>
            <a:r>
              <a:rPr lang="en-US" altLang="ru-RU" sz="2800" dirty="0"/>
              <a:t>persistent pancreatic fistula;</a:t>
            </a:r>
          </a:p>
          <a:p>
            <a:pPr eaLnBrk="1" hangingPunct="1">
              <a:lnSpc>
                <a:spcPct val="80000"/>
              </a:lnSpc>
            </a:pPr>
            <a:r>
              <a:rPr lang="en-US" altLang="ru-RU" sz="2800" dirty="0"/>
              <a:t>chronic pancreatitis complicated by obstructive jaundice;</a:t>
            </a:r>
          </a:p>
          <a:p>
            <a:pPr eaLnBrk="1" hangingPunct="1">
              <a:lnSpc>
                <a:spcPct val="80000"/>
              </a:lnSpc>
            </a:pPr>
            <a:r>
              <a:rPr lang="en-US" altLang="ru-RU" sz="2800" dirty="0"/>
              <a:t>chronic pancreatitis with suspected pancreatic cancer.</a:t>
            </a:r>
            <a:endParaRPr lang="ru-RU" altLang="ru-RU" sz="2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2116E1E5-64F6-41CB-9AE5-00BDDC633FAF}"/>
              </a:ext>
            </a:extLst>
          </p:cNvPr>
          <p:cNvSpPr>
            <a:spLocks noGrp="1" noChangeArrowheads="1"/>
          </p:cNvSpPr>
          <p:nvPr>
            <p:ph type="body" idx="1"/>
          </p:nvPr>
        </p:nvSpPr>
        <p:spPr>
          <a:xfrm>
            <a:off x="0" y="0"/>
            <a:ext cx="9144000" cy="6858000"/>
          </a:xfrm>
        </p:spPr>
        <p:txBody>
          <a:bodyPr/>
          <a:lstStyle/>
          <a:p>
            <a:pPr marL="812800" indent="-812800" eaLnBrk="1" hangingPunct="1">
              <a:lnSpc>
                <a:spcPct val="80000"/>
              </a:lnSpc>
              <a:buFontTx/>
              <a:buNone/>
            </a:pPr>
            <a:r>
              <a:rPr lang="en-US" altLang="ru-RU" sz="2800" dirty="0"/>
              <a:t>I. Direct interventions on the pancreas</a:t>
            </a:r>
          </a:p>
          <a:p>
            <a:pPr marL="812800" indent="-812800" eaLnBrk="1" hangingPunct="1">
              <a:lnSpc>
                <a:spcPct val="80000"/>
              </a:lnSpc>
              <a:buFontTx/>
              <a:buNone/>
            </a:pPr>
            <a:r>
              <a:rPr lang="en-US" altLang="ru-RU" sz="2800" dirty="0"/>
              <a:t>    1. Resection: distal resection, subtotal resection, pancreatoduodenal resection, pancreatectomy, removal of pancreatic cysts.</a:t>
            </a:r>
          </a:p>
          <a:p>
            <a:pPr marL="812800" indent="-812800" eaLnBrk="1" hangingPunct="1">
              <a:lnSpc>
                <a:spcPct val="80000"/>
              </a:lnSpc>
              <a:buFontTx/>
              <a:buNone/>
            </a:pPr>
            <a:r>
              <a:rPr lang="en-US" altLang="ru-RU" sz="2800" dirty="0"/>
              <a:t>    2. Internal drainage of the ducts (</a:t>
            </a:r>
            <a:r>
              <a:rPr lang="en-US" altLang="ru-RU" sz="2800" dirty="0" err="1"/>
              <a:t>pancreatojejunoanastomosis</a:t>
            </a:r>
            <a:r>
              <a:rPr lang="en-US" altLang="ru-RU" sz="2800" dirty="0"/>
              <a:t> according to Puestow-I, Puestow-II, </a:t>
            </a:r>
            <a:r>
              <a:rPr lang="en-US" altLang="ru-RU" sz="2800" dirty="0" err="1"/>
              <a:t>Duwal</a:t>
            </a:r>
            <a:r>
              <a:rPr lang="en-US" altLang="ru-RU" sz="2800" dirty="0"/>
              <a:t>).</a:t>
            </a:r>
          </a:p>
          <a:p>
            <a:pPr marL="812800" indent="-812800" eaLnBrk="1" hangingPunct="1">
              <a:lnSpc>
                <a:spcPct val="80000"/>
              </a:lnSpc>
              <a:buFontTx/>
              <a:buNone/>
            </a:pPr>
            <a:r>
              <a:rPr lang="en-US" altLang="ru-RU" sz="2800" dirty="0"/>
              <a:t>    3. Internal drainage of cysts (</a:t>
            </a:r>
            <a:r>
              <a:rPr lang="en-US" altLang="ru-RU" sz="2800" dirty="0" err="1"/>
              <a:t>cystogastroanastomosis</a:t>
            </a:r>
            <a:r>
              <a:rPr lang="en-US" altLang="ru-RU" sz="2800" dirty="0"/>
              <a:t>, </a:t>
            </a:r>
            <a:r>
              <a:rPr lang="en-US" altLang="ru-RU" sz="2800" dirty="0" err="1"/>
              <a:t>cystoduodenoanastomosis</a:t>
            </a:r>
            <a:r>
              <a:rPr lang="en-US" altLang="ru-RU" sz="2800" dirty="0"/>
              <a:t>, </a:t>
            </a:r>
            <a:r>
              <a:rPr lang="en-US" altLang="ru-RU" sz="2800" dirty="0" err="1"/>
              <a:t>cystoeunoanastomosis</a:t>
            </a:r>
            <a:r>
              <a:rPr lang="en-US" altLang="ru-RU" sz="2800" dirty="0"/>
              <a:t>).</a:t>
            </a:r>
          </a:p>
          <a:p>
            <a:pPr marL="812800" indent="-812800" eaLnBrk="1" hangingPunct="1">
              <a:lnSpc>
                <a:spcPct val="80000"/>
              </a:lnSpc>
              <a:buFontTx/>
              <a:buNone/>
            </a:pPr>
            <a:r>
              <a:rPr lang="en-US" altLang="ru-RU" sz="2800" dirty="0"/>
              <a:t>    4. Occlusion of the duct system.</a:t>
            </a:r>
          </a:p>
          <a:p>
            <a:pPr marL="812800" indent="-812800" eaLnBrk="1" hangingPunct="1">
              <a:lnSpc>
                <a:spcPct val="80000"/>
              </a:lnSpc>
              <a:buFontTx/>
              <a:buNone/>
            </a:pPr>
            <a:r>
              <a:rPr lang="en-US" altLang="ru-RU" sz="2800" dirty="0"/>
              <a:t>    5. External drainage of ducts and cysts.</a:t>
            </a:r>
          </a:p>
          <a:p>
            <a:pPr marL="812800" indent="-812800" eaLnBrk="1" hangingPunct="1">
              <a:lnSpc>
                <a:spcPct val="80000"/>
              </a:lnSpc>
              <a:buFontTx/>
              <a:buNone/>
            </a:pPr>
            <a:r>
              <a:rPr lang="en-US" altLang="ru-RU" sz="2800" dirty="0"/>
              <a:t>II. Operations on organs adjacent to the pancreas:</a:t>
            </a:r>
          </a:p>
          <a:p>
            <a:pPr marL="812800" indent="-812800" eaLnBrk="1" hangingPunct="1">
              <a:lnSpc>
                <a:spcPct val="80000"/>
              </a:lnSpc>
              <a:buFontTx/>
              <a:buNone/>
            </a:pPr>
            <a:r>
              <a:rPr lang="en-US" altLang="ru-RU" sz="2800" dirty="0"/>
              <a:t>    1. operations on the biliary tract and the large duodenal papilla;</a:t>
            </a:r>
          </a:p>
          <a:p>
            <a:pPr marL="812800" indent="-812800" eaLnBrk="1" hangingPunct="1">
              <a:lnSpc>
                <a:spcPct val="80000"/>
              </a:lnSpc>
              <a:buFontTx/>
              <a:buNone/>
            </a:pPr>
            <a:r>
              <a:rPr lang="en-US" altLang="ru-RU" sz="2800" dirty="0"/>
              <a:t>    2. surgery on the stomach and duodenum.</a:t>
            </a:r>
          </a:p>
          <a:p>
            <a:pPr marL="812800" indent="-812800" eaLnBrk="1" hangingPunct="1">
              <a:lnSpc>
                <a:spcPct val="80000"/>
              </a:lnSpc>
              <a:buFontTx/>
              <a:buNone/>
            </a:pPr>
            <a:r>
              <a:rPr lang="en-US" altLang="ru-RU" sz="2800" dirty="0"/>
              <a:t>III. Operations on the autonomic nervous system</a:t>
            </a:r>
            <a:endParaRPr lang="ru-RU" altLang="ru-RU"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E5D051-14A8-4E27-A917-46A66378423B}"/>
              </a:ext>
            </a:extLst>
          </p:cNvPr>
          <p:cNvSpPr>
            <a:spLocks noGrp="1"/>
          </p:cNvSpPr>
          <p:nvPr>
            <p:ph type="title"/>
          </p:nvPr>
        </p:nvSpPr>
        <p:spPr/>
        <p:txBody>
          <a:bodyPr/>
          <a:lstStyle/>
          <a:p>
            <a:r>
              <a:rPr lang="en-US" dirty="0"/>
              <a:t>PANCREAS ANATOMY</a:t>
            </a:r>
            <a:endParaRPr lang="ru-RU" dirty="0"/>
          </a:p>
        </p:txBody>
      </p:sp>
      <p:pic>
        <p:nvPicPr>
          <p:cNvPr id="5" name="Объект 4">
            <a:extLst>
              <a:ext uri="{FF2B5EF4-FFF2-40B4-BE49-F238E27FC236}">
                <a16:creationId xmlns:a16="http://schemas.microsoft.com/office/drawing/2014/main" id="{7F310DD4-3B53-4B90-9724-92F1903DAB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86941"/>
            <a:ext cx="8229600" cy="4152481"/>
          </a:xfrm>
        </p:spPr>
      </p:pic>
    </p:spTree>
    <p:extLst>
      <p:ext uri="{BB962C8B-B14F-4D97-AF65-F5344CB8AC3E}">
        <p14:creationId xmlns:p14="http://schemas.microsoft.com/office/powerpoint/2010/main" val="624633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18">
            <a:extLst>
              <a:ext uri="{FF2B5EF4-FFF2-40B4-BE49-F238E27FC236}">
                <a16:creationId xmlns:a16="http://schemas.microsoft.com/office/drawing/2014/main" id="{559DB4E7-03E5-4CB2-8E2A-60C09213E54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259681" y="116632"/>
            <a:ext cx="6624637" cy="5819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Прямоугольник 2">
            <a:extLst>
              <a:ext uri="{FF2B5EF4-FFF2-40B4-BE49-F238E27FC236}">
                <a16:creationId xmlns:a16="http://schemas.microsoft.com/office/drawing/2014/main" id="{480C8F74-B793-4F37-8213-430E18206EFB}"/>
              </a:ext>
            </a:extLst>
          </p:cNvPr>
          <p:cNvSpPr/>
          <p:nvPr/>
        </p:nvSpPr>
        <p:spPr>
          <a:xfrm>
            <a:off x="971600" y="6165304"/>
            <a:ext cx="7920880" cy="400110"/>
          </a:xfrm>
          <a:prstGeom prst="rect">
            <a:avLst/>
          </a:prstGeom>
        </p:spPr>
        <p:txBody>
          <a:bodyPr wrap="square">
            <a:spAutoFit/>
          </a:bodyPr>
          <a:lstStyle/>
          <a:p>
            <a:pPr algn="ctr"/>
            <a:r>
              <a:rPr lang="ru-RU" sz="2000" dirty="0"/>
              <a:t>PANCREATOJEJUNOANASTOMOSIS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1922D3B-E0E9-411B-8F9F-368B8444EAB2}"/>
              </a:ext>
            </a:extLst>
          </p:cNvPr>
          <p:cNvSpPr>
            <a:spLocks noGrp="1" noChangeArrowheads="1"/>
          </p:cNvSpPr>
          <p:nvPr>
            <p:ph type="title"/>
          </p:nvPr>
        </p:nvSpPr>
        <p:spPr>
          <a:xfrm>
            <a:off x="468313" y="5876925"/>
            <a:ext cx="8229600" cy="1143000"/>
          </a:xfrm>
        </p:spPr>
        <p:txBody>
          <a:bodyPr/>
          <a:lstStyle/>
          <a:p>
            <a:pPr algn="l" eaLnBrk="1" hangingPunct="1"/>
            <a:r>
              <a:rPr lang="ru-RU" altLang="ru-RU" sz="2000" dirty="0"/>
              <a:t>1 – </a:t>
            </a:r>
            <a:r>
              <a:rPr lang="en-US" altLang="ru-RU" sz="2000" dirty="0"/>
              <a:t>Puestow I</a:t>
            </a:r>
            <a:r>
              <a:rPr lang="ru-RU" altLang="ru-RU" sz="2000" dirty="0"/>
              <a:t>; 2 – </a:t>
            </a:r>
            <a:r>
              <a:rPr lang="en-US" altLang="ru-RU" sz="2000" dirty="0" err="1"/>
              <a:t>Duwal</a:t>
            </a:r>
            <a:r>
              <a:rPr lang="ru-RU" altLang="ru-RU" sz="2000" dirty="0"/>
              <a:t>; 3 –</a:t>
            </a:r>
            <a:r>
              <a:rPr lang="en-US" altLang="ru-RU" sz="2000" dirty="0"/>
              <a:t>Puestow II</a:t>
            </a:r>
            <a:endParaRPr lang="ru-RU" altLang="ru-RU" sz="2000" dirty="0"/>
          </a:p>
        </p:txBody>
      </p:sp>
      <p:pic>
        <p:nvPicPr>
          <p:cNvPr id="63491" name="Picture 6">
            <a:extLst>
              <a:ext uri="{FF2B5EF4-FFF2-40B4-BE49-F238E27FC236}">
                <a16:creationId xmlns:a16="http://schemas.microsoft.com/office/drawing/2014/main" id="{00FBBE81-91B8-48EC-BA74-FA7B705275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0"/>
            <a:ext cx="8713787" cy="609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1922D3B-E0E9-411B-8F9F-368B8444EAB2}"/>
              </a:ext>
            </a:extLst>
          </p:cNvPr>
          <p:cNvSpPr>
            <a:spLocks noGrp="1" noChangeArrowheads="1"/>
          </p:cNvSpPr>
          <p:nvPr>
            <p:ph type="title"/>
          </p:nvPr>
        </p:nvSpPr>
        <p:spPr>
          <a:xfrm>
            <a:off x="539552" y="5381625"/>
            <a:ext cx="8229600" cy="1143000"/>
          </a:xfrm>
        </p:spPr>
        <p:txBody>
          <a:bodyPr/>
          <a:lstStyle/>
          <a:p>
            <a:pPr eaLnBrk="1" hangingPunct="1"/>
            <a:r>
              <a:rPr lang="en-US" altLang="ru-RU" sz="3200" dirty="0"/>
              <a:t>Duval’s caudal </a:t>
            </a:r>
            <a:r>
              <a:rPr lang="en-US" altLang="ru-RU" sz="3200" dirty="0" err="1"/>
              <a:t>pancreaticojejunostomy</a:t>
            </a:r>
            <a:r>
              <a:rPr lang="en-US" altLang="ru-RU" sz="3200" dirty="0"/>
              <a:t>. </a:t>
            </a:r>
            <a:endParaRPr lang="ru-RU" altLang="ru-RU" sz="3200" dirty="0"/>
          </a:p>
        </p:txBody>
      </p:sp>
      <p:pic>
        <p:nvPicPr>
          <p:cNvPr id="4" name="Объект 3">
            <a:extLst>
              <a:ext uri="{FF2B5EF4-FFF2-40B4-BE49-F238E27FC236}">
                <a16:creationId xmlns:a16="http://schemas.microsoft.com/office/drawing/2014/main" id="{66CC8422-2F35-47BA-AE82-75CF58E8EC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19" y="175424"/>
            <a:ext cx="5284365" cy="5053775"/>
          </a:xfrm>
        </p:spPr>
      </p:pic>
    </p:spTree>
    <p:extLst>
      <p:ext uri="{BB962C8B-B14F-4D97-AF65-F5344CB8AC3E}">
        <p14:creationId xmlns:p14="http://schemas.microsoft.com/office/powerpoint/2010/main" val="1706933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1922D3B-E0E9-411B-8F9F-368B8444EAB2}"/>
              </a:ext>
            </a:extLst>
          </p:cNvPr>
          <p:cNvSpPr>
            <a:spLocks noGrp="1" noChangeArrowheads="1"/>
          </p:cNvSpPr>
          <p:nvPr>
            <p:ph type="title"/>
          </p:nvPr>
        </p:nvSpPr>
        <p:spPr>
          <a:xfrm>
            <a:off x="179512" y="5381625"/>
            <a:ext cx="8589640" cy="1357552"/>
          </a:xfrm>
        </p:spPr>
        <p:txBody>
          <a:bodyPr/>
          <a:lstStyle/>
          <a:p>
            <a:pPr algn="l" eaLnBrk="1" hangingPunct="1"/>
            <a:r>
              <a:rPr lang="en-US" altLang="ru-RU" sz="2000" dirty="0"/>
              <a:t>Puestow and Gillesby’s longitudinal </a:t>
            </a:r>
            <a:r>
              <a:rPr lang="en-US" altLang="ru-RU" sz="2000" dirty="0" err="1"/>
              <a:t>pancreaticojejunostomy</a:t>
            </a:r>
            <a:r>
              <a:rPr lang="en-US" altLang="ru-RU" sz="2000" dirty="0"/>
              <a:t>. Originally described as an invaginating anastomosis that drained the entire body and tail, the anastomosis was created after amputating the tail of the gland and opening the duct along the long axis of the gland.</a:t>
            </a:r>
            <a:endParaRPr lang="ru-RU" altLang="ru-RU" sz="2000" dirty="0"/>
          </a:p>
        </p:txBody>
      </p:sp>
      <p:pic>
        <p:nvPicPr>
          <p:cNvPr id="5" name="Объект 4">
            <a:extLst>
              <a:ext uri="{FF2B5EF4-FFF2-40B4-BE49-F238E27FC236}">
                <a16:creationId xmlns:a16="http://schemas.microsoft.com/office/drawing/2014/main" id="{85F2E62F-5F8C-4243-A0E9-D68D4A8C8C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18823"/>
            <a:ext cx="4968552" cy="5027938"/>
          </a:xfrm>
        </p:spPr>
      </p:pic>
    </p:spTree>
    <p:extLst>
      <p:ext uri="{BB962C8B-B14F-4D97-AF65-F5344CB8AC3E}">
        <p14:creationId xmlns:p14="http://schemas.microsoft.com/office/powerpoint/2010/main" val="4280680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1922D3B-E0E9-411B-8F9F-368B8444EAB2}"/>
              </a:ext>
            </a:extLst>
          </p:cNvPr>
          <p:cNvSpPr>
            <a:spLocks noGrp="1" noChangeArrowheads="1"/>
          </p:cNvSpPr>
          <p:nvPr>
            <p:ph type="title"/>
          </p:nvPr>
        </p:nvSpPr>
        <p:spPr>
          <a:xfrm>
            <a:off x="179512" y="5381625"/>
            <a:ext cx="8589640" cy="1357552"/>
          </a:xfrm>
        </p:spPr>
        <p:txBody>
          <a:bodyPr/>
          <a:lstStyle/>
          <a:p>
            <a:pPr algn="l" eaLnBrk="1" hangingPunct="1"/>
            <a:r>
              <a:rPr lang="en-US" altLang="ru-RU" sz="2000" dirty="0"/>
              <a:t>Distal (spleen-sparing) pancreatectomy. A distal pancreatectomy for chronic pancreatitis is usually performed with </a:t>
            </a:r>
            <a:r>
              <a:rPr lang="en-US" altLang="ru-RU" sz="2000" dirty="0" err="1"/>
              <a:t>en</a:t>
            </a:r>
            <a:r>
              <a:rPr lang="en-US" altLang="ru-RU" sz="2000" dirty="0"/>
              <a:t> bloc splenectomy, using either an open or laparoscopic technique. In the presence of minimal inflammation, a spleen-sparing version can be performed, as shown here.</a:t>
            </a:r>
            <a:endParaRPr lang="ru-RU" altLang="ru-RU" sz="2000" dirty="0"/>
          </a:p>
        </p:txBody>
      </p:sp>
      <p:pic>
        <p:nvPicPr>
          <p:cNvPr id="4" name="Объект 3">
            <a:extLst>
              <a:ext uri="{FF2B5EF4-FFF2-40B4-BE49-F238E27FC236}">
                <a16:creationId xmlns:a16="http://schemas.microsoft.com/office/drawing/2014/main" id="{C6BFD98A-E502-467A-B658-6E7B902023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260648"/>
            <a:ext cx="4491545" cy="4525963"/>
          </a:xfrm>
        </p:spPr>
      </p:pic>
    </p:spTree>
    <p:extLst>
      <p:ext uri="{BB962C8B-B14F-4D97-AF65-F5344CB8AC3E}">
        <p14:creationId xmlns:p14="http://schemas.microsoft.com/office/powerpoint/2010/main" val="4042740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21922D3B-E0E9-411B-8F9F-368B8444EAB2}"/>
              </a:ext>
            </a:extLst>
          </p:cNvPr>
          <p:cNvSpPr>
            <a:spLocks noGrp="1" noChangeArrowheads="1"/>
          </p:cNvSpPr>
          <p:nvPr>
            <p:ph type="title"/>
          </p:nvPr>
        </p:nvSpPr>
        <p:spPr>
          <a:xfrm>
            <a:off x="228216" y="5017774"/>
            <a:ext cx="8736272" cy="1357552"/>
          </a:xfrm>
        </p:spPr>
        <p:txBody>
          <a:bodyPr/>
          <a:lstStyle/>
          <a:p>
            <a:pPr algn="l" eaLnBrk="1" hangingPunct="1"/>
            <a:r>
              <a:rPr lang="en-US" altLang="ru-RU" sz="1800" dirty="0"/>
              <a:t>Longitudinal </a:t>
            </a:r>
            <a:r>
              <a:rPr lang="en-US" altLang="ru-RU" sz="1800" dirty="0" err="1"/>
              <a:t>dochotomy</a:t>
            </a:r>
            <a:r>
              <a:rPr lang="en-US" altLang="ru-RU" sz="1800" dirty="0"/>
              <a:t> in obstructing calcific pancreatitis. A longitudinal pancreatotomy typically discloses segmental stenosis of the pancreatic duct and the presence of intraductal calculi in a patient with chronic calcific pancreatitis (A). Following mobilization of a Roux limb of jejunum, a longitudinal </a:t>
            </a:r>
            <a:r>
              <a:rPr lang="en-US" altLang="ru-RU" sz="1800" dirty="0" err="1"/>
              <a:t>pancreaticojejunostomy</a:t>
            </a:r>
            <a:r>
              <a:rPr lang="en-US" altLang="ru-RU" sz="1800" dirty="0"/>
              <a:t> is performed to permit extensive drainage of the pancreatic duct system (B). This technique, described by Partington and Rochelle, is the typical method used for the Puestow procedure. </a:t>
            </a:r>
            <a:endParaRPr lang="ru-RU" altLang="ru-RU" sz="1800" dirty="0"/>
          </a:p>
        </p:txBody>
      </p:sp>
      <p:pic>
        <p:nvPicPr>
          <p:cNvPr id="5" name="Объект 4">
            <a:extLst>
              <a:ext uri="{FF2B5EF4-FFF2-40B4-BE49-F238E27FC236}">
                <a16:creationId xmlns:a16="http://schemas.microsoft.com/office/drawing/2014/main" id="{BAA4AE4A-4122-41FE-A0A7-99BA945EF5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828" y="476671"/>
            <a:ext cx="4383208" cy="3786039"/>
          </a:xfrm>
        </p:spPr>
      </p:pic>
      <p:pic>
        <p:nvPicPr>
          <p:cNvPr id="7" name="Рисунок 6">
            <a:extLst>
              <a:ext uri="{FF2B5EF4-FFF2-40B4-BE49-F238E27FC236}">
                <a16:creationId xmlns:a16="http://schemas.microsoft.com/office/drawing/2014/main" id="{82EC7104-48FB-44AA-82EC-8E4433142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2674"/>
            <a:ext cx="4387937" cy="3780036"/>
          </a:xfrm>
          <a:prstGeom prst="rect">
            <a:avLst/>
          </a:prstGeom>
        </p:spPr>
      </p:pic>
    </p:spTree>
    <p:extLst>
      <p:ext uri="{BB962C8B-B14F-4D97-AF65-F5344CB8AC3E}">
        <p14:creationId xmlns:p14="http://schemas.microsoft.com/office/powerpoint/2010/main" val="1861368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a:extLst>
              <a:ext uri="{FF2B5EF4-FFF2-40B4-BE49-F238E27FC236}">
                <a16:creationId xmlns:a16="http://schemas.microsoft.com/office/drawing/2014/main" id="{41EAF97D-FB5F-4704-B368-65B3A39EA5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872" y="332656"/>
            <a:ext cx="4404919" cy="3096344"/>
          </a:xfrm>
        </p:spPr>
      </p:pic>
      <p:sp>
        <p:nvSpPr>
          <p:cNvPr id="4" name="Прямоугольник 3">
            <a:extLst>
              <a:ext uri="{FF2B5EF4-FFF2-40B4-BE49-F238E27FC236}">
                <a16:creationId xmlns:a16="http://schemas.microsoft.com/office/drawing/2014/main" id="{C15D5072-9BA7-41E7-8646-B0E67F8624C9}"/>
              </a:ext>
            </a:extLst>
          </p:cNvPr>
          <p:cNvSpPr/>
          <p:nvPr/>
        </p:nvSpPr>
        <p:spPr>
          <a:xfrm>
            <a:off x="225816" y="5674022"/>
            <a:ext cx="8738672" cy="923330"/>
          </a:xfrm>
          <a:prstGeom prst="rect">
            <a:avLst/>
          </a:prstGeom>
        </p:spPr>
        <p:txBody>
          <a:bodyPr wrap="square">
            <a:spAutoFit/>
          </a:bodyPr>
          <a:lstStyle/>
          <a:p>
            <a:r>
              <a:rPr lang="ru-RU" dirty="0" err="1"/>
              <a:t>Internal</a:t>
            </a:r>
            <a:r>
              <a:rPr lang="ru-RU" dirty="0"/>
              <a:t> </a:t>
            </a:r>
            <a:r>
              <a:rPr lang="ru-RU" dirty="0" err="1"/>
              <a:t>drainage</a:t>
            </a:r>
            <a:r>
              <a:rPr lang="ru-RU" dirty="0"/>
              <a:t> </a:t>
            </a:r>
            <a:r>
              <a:rPr lang="ru-RU" dirty="0" err="1"/>
              <a:t>for</a:t>
            </a:r>
            <a:r>
              <a:rPr lang="ru-RU" dirty="0"/>
              <a:t> </a:t>
            </a:r>
            <a:r>
              <a:rPr lang="ru-RU" dirty="0" err="1"/>
              <a:t>leaking</a:t>
            </a:r>
            <a:r>
              <a:rPr lang="ru-RU" dirty="0"/>
              <a:t> </a:t>
            </a:r>
            <a:r>
              <a:rPr lang="ru-RU" dirty="0" err="1"/>
              <a:t>pancreatic</a:t>
            </a:r>
            <a:r>
              <a:rPr lang="ru-RU" dirty="0"/>
              <a:t> </a:t>
            </a:r>
            <a:r>
              <a:rPr lang="ru-RU" dirty="0" err="1"/>
              <a:t>duct</a:t>
            </a:r>
            <a:r>
              <a:rPr lang="ru-RU" dirty="0"/>
              <a:t>. A </a:t>
            </a:r>
            <a:r>
              <a:rPr lang="ru-RU" dirty="0" err="1"/>
              <a:t>Roux</a:t>
            </a:r>
            <a:r>
              <a:rPr lang="ru-RU" dirty="0"/>
              <a:t>-</a:t>
            </a:r>
            <a:r>
              <a:rPr lang="ru-RU" dirty="0" err="1"/>
              <a:t>en</a:t>
            </a:r>
            <a:r>
              <a:rPr lang="ru-RU" dirty="0"/>
              <a:t>-Y</a:t>
            </a:r>
            <a:r>
              <a:rPr lang="en-US" dirty="0"/>
              <a:t> </a:t>
            </a:r>
            <a:r>
              <a:rPr lang="ru-RU" dirty="0" err="1"/>
              <a:t>pancreaticojejunostomy</a:t>
            </a:r>
            <a:r>
              <a:rPr lang="ru-RU" dirty="0"/>
              <a:t> </a:t>
            </a:r>
            <a:r>
              <a:rPr lang="ru-RU" dirty="0" err="1"/>
              <a:t>is</a:t>
            </a:r>
            <a:r>
              <a:rPr lang="ru-RU" dirty="0"/>
              <a:t> </a:t>
            </a:r>
            <a:r>
              <a:rPr lang="ru-RU" dirty="0" err="1"/>
              <a:t>performed</a:t>
            </a:r>
            <a:r>
              <a:rPr lang="ru-RU" dirty="0"/>
              <a:t> </a:t>
            </a:r>
            <a:r>
              <a:rPr lang="ru-RU" dirty="0" err="1"/>
              <a:t>at</a:t>
            </a:r>
            <a:r>
              <a:rPr lang="ru-RU" dirty="0"/>
              <a:t> </a:t>
            </a:r>
            <a:r>
              <a:rPr lang="ru-RU" dirty="0" err="1"/>
              <a:t>the</a:t>
            </a:r>
            <a:r>
              <a:rPr lang="ru-RU" dirty="0"/>
              <a:t> </a:t>
            </a:r>
            <a:r>
              <a:rPr lang="ru-RU" dirty="0" err="1"/>
              <a:t>site</a:t>
            </a:r>
            <a:r>
              <a:rPr lang="ru-RU" dirty="0"/>
              <a:t> </a:t>
            </a:r>
            <a:r>
              <a:rPr lang="ru-RU" dirty="0" err="1"/>
              <a:t>of</a:t>
            </a:r>
            <a:r>
              <a:rPr lang="ru-RU" dirty="0"/>
              <a:t> </a:t>
            </a:r>
            <a:r>
              <a:rPr lang="ru-RU" dirty="0" err="1"/>
              <a:t>duct</a:t>
            </a:r>
            <a:r>
              <a:rPr lang="ru-RU" dirty="0"/>
              <a:t> </a:t>
            </a:r>
            <a:r>
              <a:rPr lang="ru-RU" dirty="0" err="1"/>
              <a:t>rupture</a:t>
            </a:r>
            <a:r>
              <a:rPr lang="ru-RU" dirty="0"/>
              <a:t> </a:t>
            </a:r>
            <a:r>
              <a:rPr lang="ru-RU" dirty="0" err="1"/>
              <a:t>to</a:t>
            </a:r>
            <a:r>
              <a:rPr lang="ru-RU" dirty="0"/>
              <a:t> </a:t>
            </a:r>
            <a:r>
              <a:rPr lang="ru-RU" dirty="0" err="1"/>
              <a:t>accomplish</a:t>
            </a:r>
            <a:r>
              <a:rPr lang="ru-RU" dirty="0"/>
              <a:t> </a:t>
            </a:r>
            <a:r>
              <a:rPr lang="ru-RU" dirty="0" err="1"/>
              <a:t>internal</a:t>
            </a:r>
            <a:r>
              <a:rPr lang="ru-RU" dirty="0"/>
              <a:t> </a:t>
            </a:r>
            <a:r>
              <a:rPr lang="ru-RU" dirty="0" err="1"/>
              <a:t>drainage</a:t>
            </a:r>
            <a:r>
              <a:rPr lang="ru-RU" dirty="0"/>
              <a:t> </a:t>
            </a:r>
            <a:r>
              <a:rPr lang="ru-RU" dirty="0" err="1"/>
              <a:t>of</a:t>
            </a:r>
            <a:r>
              <a:rPr lang="ru-RU" dirty="0"/>
              <a:t> </a:t>
            </a:r>
            <a:r>
              <a:rPr lang="ru-RU" dirty="0" err="1"/>
              <a:t>the</a:t>
            </a:r>
            <a:r>
              <a:rPr lang="ru-RU" dirty="0"/>
              <a:t> </a:t>
            </a:r>
            <a:r>
              <a:rPr lang="ru-RU" dirty="0" err="1"/>
              <a:t>pancreatic</a:t>
            </a:r>
            <a:r>
              <a:rPr lang="ru-RU" dirty="0"/>
              <a:t> </a:t>
            </a:r>
            <a:r>
              <a:rPr lang="ru-RU" dirty="0" err="1"/>
              <a:t>duct</a:t>
            </a:r>
            <a:r>
              <a:rPr lang="ru-RU" dirty="0"/>
              <a:t> </a:t>
            </a:r>
            <a:r>
              <a:rPr lang="ru-RU" dirty="0" err="1"/>
              <a:t>leak</a:t>
            </a:r>
            <a:r>
              <a:rPr lang="ru-RU" dirty="0"/>
              <a:t>.</a:t>
            </a:r>
          </a:p>
        </p:txBody>
      </p:sp>
      <p:pic>
        <p:nvPicPr>
          <p:cNvPr id="12" name="Рисунок 11">
            <a:extLst>
              <a:ext uri="{FF2B5EF4-FFF2-40B4-BE49-F238E27FC236}">
                <a16:creationId xmlns:a16="http://schemas.microsoft.com/office/drawing/2014/main" id="{EA88AD26-ED75-49D3-AF5F-D97053BC4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183" y="2420888"/>
            <a:ext cx="4447417" cy="2952328"/>
          </a:xfrm>
          <a:prstGeom prst="rect">
            <a:avLst/>
          </a:prstGeom>
        </p:spPr>
      </p:pic>
    </p:spTree>
    <p:extLst>
      <p:ext uri="{BB962C8B-B14F-4D97-AF65-F5344CB8AC3E}">
        <p14:creationId xmlns:p14="http://schemas.microsoft.com/office/powerpoint/2010/main" val="3309003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93C4B8B-5B47-4BD1-86A4-0DCEEFF20C93}"/>
              </a:ext>
            </a:extLst>
          </p:cNvPr>
          <p:cNvSpPr>
            <a:spLocks noGrp="1" noChangeArrowheads="1"/>
          </p:cNvSpPr>
          <p:nvPr>
            <p:ph type="title"/>
          </p:nvPr>
        </p:nvSpPr>
        <p:spPr>
          <a:xfrm>
            <a:off x="179512" y="274638"/>
            <a:ext cx="8712968" cy="1143000"/>
          </a:xfrm>
        </p:spPr>
        <p:txBody>
          <a:bodyPr/>
          <a:lstStyle/>
          <a:p>
            <a:pPr eaLnBrk="1" hangingPunct="1"/>
            <a:r>
              <a:rPr lang="en-US" altLang="ru-RU" sz="3600" dirty="0"/>
              <a:t>PANCREATODUODENAL RESECTION</a:t>
            </a:r>
            <a:endParaRPr lang="ru-RU" altLang="ru-RU" sz="3600" dirty="0"/>
          </a:p>
        </p:txBody>
      </p:sp>
      <p:sp>
        <p:nvSpPr>
          <p:cNvPr id="73731" name="Rectangle 3">
            <a:extLst>
              <a:ext uri="{FF2B5EF4-FFF2-40B4-BE49-F238E27FC236}">
                <a16:creationId xmlns:a16="http://schemas.microsoft.com/office/drawing/2014/main" id="{2F88DD25-1A9A-4670-95C6-4F49C7FA937C}"/>
              </a:ext>
            </a:extLst>
          </p:cNvPr>
          <p:cNvSpPr>
            <a:spLocks noGrp="1" noChangeArrowheads="1"/>
          </p:cNvSpPr>
          <p:nvPr>
            <p:ph type="body" idx="1"/>
          </p:nvPr>
        </p:nvSpPr>
        <p:spPr/>
        <p:txBody>
          <a:bodyPr/>
          <a:lstStyle/>
          <a:p>
            <a:pPr eaLnBrk="1" hangingPunct="1"/>
            <a:endParaRPr lang="ru-RU" altLang="ru-RU"/>
          </a:p>
        </p:txBody>
      </p:sp>
      <p:pic>
        <p:nvPicPr>
          <p:cNvPr id="73732" name="Picture 4" descr="Рис 240">
            <a:extLst>
              <a:ext uri="{FF2B5EF4-FFF2-40B4-BE49-F238E27FC236}">
                <a16:creationId xmlns:a16="http://schemas.microsoft.com/office/drawing/2014/main" id="{9327BB92-1C3D-45DE-B805-05B8054A1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00200"/>
            <a:ext cx="5184576" cy="506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BE23ED2-558E-4FFF-A248-0E8C62D444E3}"/>
              </a:ext>
            </a:extLst>
          </p:cNvPr>
          <p:cNvSpPr>
            <a:spLocks noGrp="1" noChangeArrowheads="1"/>
          </p:cNvSpPr>
          <p:nvPr>
            <p:ph type="title"/>
          </p:nvPr>
        </p:nvSpPr>
        <p:spPr>
          <a:xfrm>
            <a:off x="457200" y="193675"/>
            <a:ext cx="8229600" cy="1223963"/>
          </a:xfrm>
        </p:spPr>
        <p:txBody>
          <a:bodyPr/>
          <a:lstStyle/>
          <a:p>
            <a:pPr eaLnBrk="1" hangingPunct="1"/>
            <a:r>
              <a:rPr lang="en-US" altLang="ru-RU" sz="3200" dirty="0"/>
              <a:t>PANCREATODUODENAL RESECTION</a:t>
            </a:r>
            <a:endParaRPr lang="ru-RU" altLang="ru-RU" sz="3200" dirty="0"/>
          </a:p>
        </p:txBody>
      </p:sp>
      <p:sp>
        <p:nvSpPr>
          <p:cNvPr id="74755" name="Rectangle 3">
            <a:extLst>
              <a:ext uri="{FF2B5EF4-FFF2-40B4-BE49-F238E27FC236}">
                <a16:creationId xmlns:a16="http://schemas.microsoft.com/office/drawing/2014/main" id="{0CB0BB65-9285-4266-9F8F-C0C73424FE6D}"/>
              </a:ext>
            </a:extLst>
          </p:cNvPr>
          <p:cNvSpPr>
            <a:spLocks noGrp="1" noChangeArrowheads="1"/>
          </p:cNvSpPr>
          <p:nvPr>
            <p:ph type="body" idx="1"/>
          </p:nvPr>
        </p:nvSpPr>
        <p:spPr/>
        <p:txBody>
          <a:bodyPr/>
          <a:lstStyle/>
          <a:p>
            <a:pPr eaLnBrk="1" hangingPunct="1"/>
            <a:endParaRPr lang="ru-RU" altLang="ru-RU"/>
          </a:p>
        </p:txBody>
      </p:sp>
      <p:pic>
        <p:nvPicPr>
          <p:cNvPr id="74756" name="Picture 4" descr="Рис 242">
            <a:extLst>
              <a:ext uri="{FF2B5EF4-FFF2-40B4-BE49-F238E27FC236}">
                <a16:creationId xmlns:a16="http://schemas.microsoft.com/office/drawing/2014/main" id="{655E1508-E47F-438A-B1CB-E8CFAE06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0475"/>
            <a:ext cx="5688013"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DF11125-ED76-4AE0-BDC6-F0EB3DF99288}"/>
              </a:ext>
            </a:extLst>
          </p:cNvPr>
          <p:cNvSpPr>
            <a:spLocks noGrp="1" noChangeArrowheads="1"/>
          </p:cNvSpPr>
          <p:nvPr>
            <p:ph type="title"/>
          </p:nvPr>
        </p:nvSpPr>
        <p:spPr>
          <a:xfrm>
            <a:off x="179512" y="116632"/>
            <a:ext cx="8712968" cy="1301006"/>
          </a:xfrm>
        </p:spPr>
        <p:txBody>
          <a:bodyPr/>
          <a:lstStyle/>
          <a:p>
            <a:pPr eaLnBrk="1" hangingPunct="1"/>
            <a:r>
              <a:rPr lang="en-US" altLang="ru-RU" sz="3600" dirty="0"/>
              <a:t>PANCREATODUODENAL RESECTION</a:t>
            </a:r>
            <a:endParaRPr lang="ru-RU" altLang="ru-RU" sz="3600" dirty="0"/>
          </a:p>
        </p:txBody>
      </p:sp>
      <p:pic>
        <p:nvPicPr>
          <p:cNvPr id="75779" name="Picture 3">
            <a:extLst>
              <a:ext uri="{FF2B5EF4-FFF2-40B4-BE49-F238E27FC236}">
                <a16:creationId xmlns:a16="http://schemas.microsoft.com/office/drawing/2014/main" id="{62A93841-4C64-45DC-B1C5-CB707638739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03350" y="1266825"/>
            <a:ext cx="6624638" cy="555783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a:extLst>
              <a:ext uri="{FF2B5EF4-FFF2-40B4-BE49-F238E27FC236}">
                <a16:creationId xmlns:a16="http://schemas.microsoft.com/office/drawing/2014/main" id="{29D84BEF-48B6-4F93-99DF-DE86AA7292A8}"/>
              </a:ext>
            </a:extLst>
          </p:cNvPr>
          <p:cNvSpPr>
            <a:spLocks noGrp="1"/>
          </p:cNvSpPr>
          <p:nvPr>
            <p:ph type="title"/>
          </p:nvPr>
        </p:nvSpPr>
        <p:spPr/>
        <p:txBody>
          <a:bodyPr/>
          <a:lstStyle/>
          <a:p>
            <a:r>
              <a:rPr lang="en-US" altLang="ru-RU" sz="5400" dirty="0">
                <a:latin typeface="Times New Roman" panose="02020603050405020304" pitchFamily="18" charset="0"/>
                <a:cs typeface="Times New Roman" panose="02020603050405020304" pitchFamily="18" charset="0"/>
              </a:rPr>
              <a:t>Pancreatic blood supply</a:t>
            </a:r>
            <a:endParaRPr lang="ru-RU" altLang="ru-RU" sz="5400" dirty="0"/>
          </a:p>
        </p:txBody>
      </p:sp>
      <p:pic>
        <p:nvPicPr>
          <p:cNvPr id="4099" name="Picture 2" descr="C:\Documents and Settings\User\Рабочий стол\image002.jpg">
            <a:extLst>
              <a:ext uri="{FF2B5EF4-FFF2-40B4-BE49-F238E27FC236}">
                <a16:creationId xmlns:a16="http://schemas.microsoft.com/office/drawing/2014/main" id="{0C3C99D8-E662-4123-9BA4-DB03F9D9DA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95513" y="1557338"/>
            <a:ext cx="4610100" cy="3467100"/>
          </a:xfrm>
        </p:spPr>
      </p:pic>
      <p:sp>
        <p:nvSpPr>
          <p:cNvPr id="5" name="Текст 2">
            <a:extLst>
              <a:ext uri="{FF2B5EF4-FFF2-40B4-BE49-F238E27FC236}">
                <a16:creationId xmlns:a16="http://schemas.microsoft.com/office/drawing/2014/main" id="{368D2C2F-987E-4945-9EFC-ACDAE26B1662}"/>
              </a:ext>
            </a:extLst>
          </p:cNvPr>
          <p:cNvSpPr txBox="1">
            <a:spLocks/>
          </p:cNvSpPr>
          <p:nvPr/>
        </p:nvSpPr>
        <p:spPr bwMode="auto">
          <a:xfrm>
            <a:off x="214313" y="5084763"/>
            <a:ext cx="85725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1600" b="1">
                <a:effectLst>
                  <a:outerShdw blurRad="38100" dist="38100" dir="2700000" algn="tl">
                    <a:srgbClr val="000000">
                      <a:alpha val="43137"/>
                    </a:srgbClr>
                  </a:outerShdw>
                </a:effectLst>
                <a:latin typeface="Times New Roman" pitchFamily="18" charset="0"/>
                <a:cs typeface="Times New Roman" pitchFamily="18" charset="0"/>
              </a:rPr>
              <a:t>1 - v. cava infe</a:t>
            </a:r>
            <a:r>
              <a:rPr lang="ru-RU" sz="1600" b="1">
                <a:effectLst>
                  <a:outerShdw blurRad="38100" dist="38100" dir="2700000" algn="tl">
                    <a:srgbClr val="000000">
                      <a:alpha val="43137"/>
                    </a:srgbClr>
                  </a:outerShdw>
                </a:effectLst>
                <a:latin typeface="Times New Roman" pitchFamily="18" charset="0"/>
                <a:cs typeface="Times New Roman" pitchFamily="18" charset="0"/>
              </a:rPr>
              <a:t>г</a:t>
            </a:r>
            <a:r>
              <a:rPr lang="en-US" sz="1600" b="1">
                <a:effectLst>
                  <a:outerShdw blurRad="38100" dist="38100" dir="2700000" algn="tl">
                    <a:srgbClr val="000000">
                      <a:alpha val="43137"/>
                    </a:srgbClr>
                  </a:outerShdw>
                </a:effectLst>
                <a:latin typeface="Times New Roman" pitchFamily="18" charset="0"/>
                <a:cs typeface="Times New Roman" pitchFamily="18" charset="0"/>
              </a:rPr>
              <a:t>ior; 2 - aorta abdominalis; 3 - t</a:t>
            </a:r>
            <a:r>
              <a:rPr lang="ru-RU" sz="1600" b="1">
                <a:effectLst>
                  <a:outerShdw blurRad="38100" dist="38100" dir="2700000" algn="tl">
                    <a:srgbClr val="000000">
                      <a:alpha val="43137"/>
                    </a:srgbClr>
                  </a:outerShdw>
                </a:effectLst>
                <a:latin typeface="Times New Roman" pitchFamily="18" charset="0"/>
                <a:cs typeface="Times New Roman" pitchFamily="18" charset="0"/>
              </a:rPr>
              <a:t>г</a:t>
            </a:r>
            <a:r>
              <a:rPr lang="en-US" sz="1600" b="1">
                <a:effectLst>
                  <a:outerShdw blurRad="38100" dist="38100" dir="2700000" algn="tl">
                    <a:srgbClr val="000000">
                      <a:alpha val="43137"/>
                    </a:srgbClr>
                  </a:outerShdw>
                </a:effectLst>
                <a:latin typeface="Times New Roman" pitchFamily="18" charset="0"/>
                <a:cs typeface="Times New Roman" pitchFamily="18" charset="0"/>
              </a:rPr>
              <a:t>uncus ooeliacus; 4 - a. gast</a:t>
            </a:r>
            <a:r>
              <a:rPr lang="ru-RU" sz="1600" b="1">
                <a:effectLst>
                  <a:outerShdw blurRad="38100" dist="38100" dir="2700000" algn="tl">
                    <a:srgbClr val="000000">
                      <a:alpha val="43137"/>
                    </a:srgbClr>
                  </a:outerShdw>
                </a:effectLst>
                <a:latin typeface="Times New Roman" pitchFamily="18" charset="0"/>
                <a:cs typeface="Times New Roman" pitchFamily="18" charset="0"/>
              </a:rPr>
              <a:t>г</a:t>
            </a:r>
            <a:r>
              <a:rPr lang="en-US" sz="1600" b="1">
                <a:effectLst>
                  <a:outerShdw blurRad="38100" dist="38100" dir="2700000" algn="tl">
                    <a:srgbClr val="000000">
                      <a:alpha val="43137"/>
                    </a:srgbClr>
                  </a:outerShdw>
                </a:effectLst>
                <a:latin typeface="Times New Roman" pitchFamily="18" charset="0"/>
                <a:cs typeface="Times New Roman" pitchFamily="18" charset="0"/>
              </a:rPr>
              <a:t>ica sinistra; 5 - a. lienalis; 6 - v. lienalis; 7 - v. mesenterica inferio</a:t>
            </a:r>
            <a:r>
              <a:rPr lang="ru-RU" sz="1600" b="1">
                <a:effectLst>
                  <a:outerShdw blurRad="38100" dist="38100" dir="2700000" algn="tl">
                    <a:srgbClr val="000000">
                      <a:alpha val="43137"/>
                    </a:srgbClr>
                  </a:outerShdw>
                </a:effectLst>
                <a:latin typeface="Times New Roman" pitchFamily="18" charset="0"/>
                <a:cs typeface="Times New Roman" pitchFamily="18" charset="0"/>
              </a:rPr>
              <a:t>г; 8 - </a:t>
            </a:r>
            <a:r>
              <a:rPr lang="en-US" sz="1600" b="1">
                <a:effectLst>
                  <a:outerShdw blurRad="38100" dist="38100" dir="2700000" algn="tl">
                    <a:srgbClr val="000000">
                      <a:alpha val="43137"/>
                    </a:srgbClr>
                  </a:outerShdw>
                </a:effectLst>
                <a:latin typeface="Times New Roman" pitchFamily="18" charset="0"/>
                <a:cs typeface="Times New Roman" pitchFamily="18" charset="0"/>
              </a:rPr>
              <a:t>a. mesenterica supe</a:t>
            </a:r>
            <a:r>
              <a:rPr lang="ru-RU" sz="1600" b="1">
                <a:effectLst>
                  <a:outerShdw blurRad="38100" dist="38100" dir="2700000" algn="tl">
                    <a:srgbClr val="000000">
                      <a:alpha val="43137"/>
                    </a:srgbClr>
                  </a:outerShdw>
                </a:effectLst>
                <a:latin typeface="Times New Roman" pitchFamily="18" charset="0"/>
                <a:cs typeface="Times New Roman" pitchFamily="18" charset="0"/>
              </a:rPr>
              <a:t>г</a:t>
            </a:r>
            <a:r>
              <a:rPr lang="en-US" sz="1600" b="1">
                <a:effectLst>
                  <a:outerShdw blurRad="38100" dist="38100" dir="2700000" algn="tl">
                    <a:srgbClr val="000000">
                      <a:alpha val="43137"/>
                    </a:srgbClr>
                  </a:outerShdw>
                </a:effectLst>
                <a:latin typeface="Times New Roman" pitchFamily="18" charset="0"/>
                <a:cs typeface="Times New Roman" pitchFamily="18" charset="0"/>
              </a:rPr>
              <a:t>io</a:t>
            </a:r>
            <a:r>
              <a:rPr lang="ru-RU" sz="1600" b="1">
                <a:effectLst>
                  <a:outerShdw blurRad="38100" dist="38100" dir="2700000" algn="tl">
                    <a:srgbClr val="000000">
                      <a:alpha val="43137"/>
                    </a:srgbClr>
                  </a:outerShdw>
                </a:effectLst>
                <a:latin typeface="Times New Roman" pitchFamily="18" charset="0"/>
                <a:cs typeface="Times New Roman" pitchFamily="18" charset="0"/>
              </a:rPr>
              <a:t>г; 9 - </a:t>
            </a:r>
            <a:r>
              <a:rPr lang="en-US" sz="1600" b="1">
                <a:effectLst>
                  <a:outerShdw blurRad="38100" dist="38100" dir="2700000" algn="tl">
                    <a:srgbClr val="000000">
                      <a:alpha val="43137"/>
                    </a:srgbClr>
                  </a:outerShdw>
                </a:effectLst>
                <a:latin typeface="Times New Roman" pitchFamily="18" charset="0"/>
                <a:cs typeface="Times New Roman" pitchFamily="18" charset="0"/>
              </a:rPr>
              <a:t>v. mesente</a:t>
            </a:r>
            <a:r>
              <a:rPr lang="ru-RU" sz="1600" b="1">
                <a:effectLst>
                  <a:outerShdw blurRad="38100" dist="38100" dir="2700000" algn="tl">
                    <a:srgbClr val="000000">
                      <a:alpha val="43137"/>
                    </a:srgbClr>
                  </a:outerShdw>
                </a:effectLst>
                <a:latin typeface="Times New Roman" pitchFamily="18" charset="0"/>
                <a:cs typeface="Times New Roman" pitchFamily="18" charset="0"/>
              </a:rPr>
              <a:t>г</a:t>
            </a:r>
            <a:r>
              <a:rPr lang="en-US" sz="1600" b="1">
                <a:effectLst>
                  <a:outerShdw blurRad="38100" dist="38100" dir="2700000" algn="tl">
                    <a:srgbClr val="000000">
                      <a:alpha val="43137"/>
                    </a:srgbClr>
                  </a:outerShdw>
                </a:effectLst>
                <a:latin typeface="Times New Roman" pitchFamily="18" charset="0"/>
                <a:cs typeface="Times New Roman" pitchFamily="18" charset="0"/>
              </a:rPr>
              <a:t>ica superior; 10 - caput pancreatis; 11 - duoder</a:t>
            </a:r>
            <a:r>
              <a:rPr lang="ru-RU" sz="1600" b="1">
                <a:effectLst>
                  <a:outerShdw blurRad="38100" dist="38100" dir="2700000" algn="tl">
                    <a:srgbClr val="000000">
                      <a:alpha val="43137"/>
                    </a:srgbClr>
                  </a:outerShdw>
                </a:effectLst>
                <a:latin typeface="Times New Roman" pitchFamily="18" charset="0"/>
                <a:cs typeface="Times New Roman" pitchFamily="18" charset="0"/>
              </a:rPr>
              <a:t>ш</a:t>
            </a:r>
            <a:r>
              <a:rPr lang="en-US" sz="1600" b="1">
                <a:effectLst>
                  <a:outerShdw blurRad="38100" dist="38100" dir="2700000" algn="tl">
                    <a:srgbClr val="000000">
                      <a:alpha val="43137"/>
                    </a:srgbClr>
                  </a:outerShdw>
                </a:effectLst>
                <a:latin typeface="Times New Roman" pitchFamily="18" charset="0"/>
                <a:cs typeface="Times New Roman" pitchFamily="18" charset="0"/>
              </a:rPr>
              <a:t>m; 12 - a. gastroduode-nalis; 13 - a. hepatica communis; 14 - a. hepatica propria; 15 - ductus choledochus; 16 - a. gast</a:t>
            </a:r>
            <a:r>
              <a:rPr lang="ru-RU" sz="1600" b="1">
                <a:effectLst>
                  <a:outerShdw blurRad="38100" dist="38100" dir="2700000" algn="tl">
                    <a:srgbClr val="000000">
                      <a:alpha val="43137"/>
                    </a:srgbClr>
                  </a:outerShdw>
                </a:effectLst>
                <a:latin typeface="Times New Roman" pitchFamily="18" charset="0"/>
                <a:cs typeface="Times New Roman" pitchFamily="18" charset="0"/>
              </a:rPr>
              <a:t>г</a:t>
            </a:r>
            <a:r>
              <a:rPr lang="en-US" sz="1600" b="1">
                <a:effectLst>
                  <a:outerShdw blurRad="38100" dist="38100" dir="2700000" algn="tl">
                    <a:srgbClr val="000000">
                      <a:alpha val="43137"/>
                    </a:srgbClr>
                  </a:outerShdw>
                </a:effectLst>
                <a:latin typeface="Times New Roman" pitchFamily="18" charset="0"/>
                <a:cs typeface="Times New Roman" pitchFamily="18" charset="0"/>
              </a:rPr>
              <a:t>ioa dextra; 17 -- v. portae; 18 - ductus cysticus; 19 - ductus hepatious comm</a:t>
            </a:r>
            <a:r>
              <a:rPr lang="ru-RU" sz="1600" b="1">
                <a:effectLst>
                  <a:outerShdw blurRad="38100" dist="38100" dir="2700000" algn="tl">
                    <a:srgbClr val="000000">
                      <a:alpha val="43137"/>
                    </a:srgbClr>
                  </a:outerShdw>
                </a:effectLst>
                <a:latin typeface="Times New Roman" pitchFamily="18" charset="0"/>
                <a:cs typeface="Times New Roman" pitchFamily="18" charset="0"/>
              </a:rPr>
              <a:t>ш</a:t>
            </a:r>
            <a:r>
              <a:rPr lang="en-US" sz="1600" b="1">
                <a:effectLst>
                  <a:outerShdw blurRad="38100" dist="38100" dir="2700000" algn="tl">
                    <a:srgbClr val="000000">
                      <a:alpha val="43137"/>
                    </a:srgbClr>
                  </a:outerShdw>
                </a:effectLst>
                <a:latin typeface="Times New Roman" pitchFamily="18" charset="0"/>
                <a:cs typeface="Times New Roman" pitchFamily="18" charset="0"/>
              </a:rPr>
              <a:t>us.</a:t>
            </a:r>
            <a:endParaRPr lang="ru-RU" sz="16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362DEDBE-AF3E-4708-9C44-C6EBA9EC10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09119"/>
            <a:ext cx="7980491" cy="4525962"/>
          </a:xfrm>
        </p:spPr>
      </p:pic>
      <p:sp>
        <p:nvSpPr>
          <p:cNvPr id="6" name="Прямоугольник 5">
            <a:extLst>
              <a:ext uri="{FF2B5EF4-FFF2-40B4-BE49-F238E27FC236}">
                <a16:creationId xmlns:a16="http://schemas.microsoft.com/office/drawing/2014/main" id="{9C4151DE-7727-4647-8C1F-9A3034FAEA4E}"/>
              </a:ext>
            </a:extLst>
          </p:cNvPr>
          <p:cNvSpPr/>
          <p:nvPr/>
        </p:nvSpPr>
        <p:spPr>
          <a:xfrm>
            <a:off x="245321" y="5157192"/>
            <a:ext cx="8424936" cy="1323439"/>
          </a:xfrm>
          <a:prstGeom prst="rect">
            <a:avLst/>
          </a:prstGeom>
        </p:spPr>
        <p:txBody>
          <a:bodyPr wrap="square">
            <a:spAutoFit/>
          </a:bodyPr>
          <a:lstStyle/>
          <a:p>
            <a:r>
              <a:rPr lang="ru-RU" dirty="0"/>
              <a:t> </a:t>
            </a:r>
            <a:r>
              <a:rPr lang="ru-RU" sz="2000" dirty="0" err="1"/>
              <a:t>The</a:t>
            </a:r>
            <a:r>
              <a:rPr lang="ru-RU" sz="2000" dirty="0"/>
              <a:t> </a:t>
            </a:r>
            <a:r>
              <a:rPr lang="ru-RU" sz="2000" dirty="0" err="1"/>
              <a:t>pancreaticoduodenectomy</a:t>
            </a:r>
            <a:r>
              <a:rPr lang="ru-RU" sz="2000" dirty="0"/>
              <a:t> (</a:t>
            </a:r>
            <a:r>
              <a:rPr lang="ru-RU" sz="2000" dirty="0" err="1"/>
              <a:t>Whipple</a:t>
            </a:r>
            <a:r>
              <a:rPr lang="ru-RU" sz="2000" dirty="0"/>
              <a:t> </a:t>
            </a:r>
            <a:r>
              <a:rPr lang="ru-RU" sz="2000" dirty="0" err="1"/>
              <a:t>procedure</a:t>
            </a:r>
            <a:r>
              <a:rPr lang="ru-RU" sz="2000" dirty="0"/>
              <a:t>) </a:t>
            </a:r>
            <a:r>
              <a:rPr lang="ru-RU" sz="2000" dirty="0" err="1"/>
              <a:t>can</a:t>
            </a:r>
            <a:r>
              <a:rPr lang="ru-RU" sz="2000" dirty="0"/>
              <a:t> </a:t>
            </a:r>
            <a:r>
              <a:rPr lang="ru-RU" sz="2000" dirty="0" err="1"/>
              <a:t>be</a:t>
            </a:r>
            <a:r>
              <a:rPr lang="ru-RU" sz="2000" dirty="0"/>
              <a:t> </a:t>
            </a:r>
            <a:r>
              <a:rPr lang="ru-RU" sz="2000" dirty="0" err="1"/>
              <a:t>performed</a:t>
            </a:r>
            <a:r>
              <a:rPr lang="ru-RU" sz="2000" dirty="0"/>
              <a:t> </a:t>
            </a:r>
            <a:r>
              <a:rPr lang="ru-RU" sz="2000" dirty="0" err="1"/>
              <a:t>either</a:t>
            </a:r>
            <a:r>
              <a:rPr lang="ru-RU" sz="2000" dirty="0"/>
              <a:t> </a:t>
            </a:r>
            <a:r>
              <a:rPr lang="ru-RU" sz="2000" dirty="0" err="1"/>
              <a:t>with</a:t>
            </a:r>
            <a:r>
              <a:rPr lang="ru-RU" sz="2000" dirty="0"/>
              <a:t> </a:t>
            </a:r>
            <a:r>
              <a:rPr lang="ru-RU" sz="2000" dirty="0" err="1"/>
              <a:t>the</a:t>
            </a:r>
            <a:r>
              <a:rPr lang="ru-RU" sz="2000" dirty="0"/>
              <a:t> </a:t>
            </a:r>
            <a:r>
              <a:rPr lang="ru-RU" sz="2000" dirty="0" err="1"/>
              <a:t>standard</a:t>
            </a:r>
            <a:r>
              <a:rPr lang="ru-RU" sz="2000" dirty="0"/>
              <a:t> </a:t>
            </a:r>
            <a:r>
              <a:rPr lang="ru-RU" sz="2000" dirty="0" err="1"/>
              <a:t>technique</a:t>
            </a:r>
            <a:r>
              <a:rPr lang="ru-RU" sz="2000" dirty="0"/>
              <a:t>, </a:t>
            </a:r>
            <a:r>
              <a:rPr lang="ru-RU" sz="2000" dirty="0" err="1"/>
              <a:t>which</a:t>
            </a:r>
            <a:r>
              <a:rPr lang="ru-RU" sz="2000" dirty="0"/>
              <a:t> </a:t>
            </a:r>
            <a:r>
              <a:rPr lang="ru-RU" sz="2000" dirty="0" err="1"/>
              <a:t>includes</a:t>
            </a:r>
            <a:r>
              <a:rPr lang="ru-RU" sz="2000" dirty="0"/>
              <a:t> </a:t>
            </a:r>
            <a:r>
              <a:rPr lang="ru-RU" sz="2000" dirty="0" err="1"/>
              <a:t>distal</a:t>
            </a:r>
            <a:r>
              <a:rPr lang="ru-RU" sz="2000" dirty="0"/>
              <a:t> </a:t>
            </a:r>
            <a:r>
              <a:rPr lang="ru-RU" sz="2000" dirty="0" err="1"/>
              <a:t>gastrectomy</a:t>
            </a:r>
            <a:r>
              <a:rPr lang="ru-RU" sz="2000" dirty="0"/>
              <a:t> (A), </a:t>
            </a:r>
            <a:r>
              <a:rPr lang="ru-RU" sz="2000" dirty="0" err="1"/>
              <a:t>or</a:t>
            </a:r>
            <a:r>
              <a:rPr lang="ru-RU" sz="2000" dirty="0"/>
              <a:t> </a:t>
            </a:r>
            <a:r>
              <a:rPr lang="ru-RU" sz="2000" dirty="0" err="1"/>
              <a:t>with</a:t>
            </a:r>
            <a:r>
              <a:rPr lang="ru-RU" sz="2000" dirty="0"/>
              <a:t> </a:t>
            </a:r>
            <a:r>
              <a:rPr lang="ru-RU" sz="2000" dirty="0" err="1"/>
              <a:t>preservation</a:t>
            </a:r>
            <a:r>
              <a:rPr lang="ru-RU" sz="2000" dirty="0"/>
              <a:t> </a:t>
            </a:r>
            <a:r>
              <a:rPr lang="ru-RU" sz="2000" dirty="0" err="1"/>
              <a:t>of</a:t>
            </a:r>
            <a:r>
              <a:rPr lang="ru-RU" sz="2000" dirty="0"/>
              <a:t> </a:t>
            </a:r>
            <a:r>
              <a:rPr lang="ru-RU" sz="2000" dirty="0" err="1"/>
              <a:t>the</a:t>
            </a:r>
            <a:r>
              <a:rPr lang="ru-RU" sz="2000" dirty="0"/>
              <a:t> </a:t>
            </a:r>
            <a:r>
              <a:rPr lang="ru-RU" sz="2000" dirty="0" err="1"/>
              <a:t>pylorus</a:t>
            </a:r>
            <a:r>
              <a:rPr lang="ru-RU" sz="2000" dirty="0"/>
              <a:t> (B). </a:t>
            </a:r>
            <a:r>
              <a:rPr lang="ru-RU" sz="2000" dirty="0" err="1"/>
              <a:t>The</a:t>
            </a:r>
            <a:r>
              <a:rPr lang="ru-RU" sz="2000" dirty="0"/>
              <a:t> </a:t>
            </a:r>
            <a:r>
              <a:rPr lang="ru-RU" sz="2000" dirty="0" err="1"/>
              <a:t>pylorus-sparing</a:t>
            </a:r>
            <a:r>
              <a:rPr lang="ru-RU" sz="2000" dirty="0"/>
              <a:t> </a:t>
            </a:r>
            <a:r>
              <a:rPr lang="ru-RU" sz="2000" dirty="0" err="1"/>
              <a:t>version</a:t>
            </a:r>
            <a:r>
              <a:rPr lang="ru-RU" sz="2000" dirty="0"/>
              <a:t> </a:t>
            </a:r>
            <a:r>
              <a:rPr lang="ru-RU" sz="2000" dirty="0" err="1"/>
              <a:t>of</a:t>
            </a:r>
            <a:r>
              <a:rPr lang="ru-RU" sz="2000" dirty="0"/>
              <a:t> </a:t>
            </a:r>
            <a:r>
              <a:rPr lang="ru-RU" sz="2000" dirty="0" err="1"/>
              <a:t>the</a:t>
            </a:r>
            <a:r>
              <a:rPr lang="ru-RU" sz="2000" dirty="0"/>
              <a:t> </a:t>
            </a:r>
            <a:r>
              <a:rPr lang="ru-RU" sz="2000" dirty="0" err="1"/>
              <a:t>procedure</a:t>
            </a:r>
            <a:r>
              <a:rPr lang="ru-RU" sz="2000" dirty="0"/>
              <a:t> </a:t>
            </a:r>
            <a:r>
              <a:rPr lang="ru-RU" sz="2000" dirty="0" err="1"/>
              <a:t>is</a:t>
            </a:r>
            <a:r>
              <a:rPr lang="ru-RU" sz="2000" dirty="0"/>
              <a:t> </a:t>
            </a:r>
            <a:r>
              <a:rPr lang="ru-RU" sz="2000" dirty="0" err="1"/>
              <a:t>used</a:t>
            </a:r>
            <a:r>
              <a:rPr lang="ru-RU" sz="2000" dirty="0"/>
              <a:t> </a:t>
            </a:r>
            <a:r>
              <a:rPr lang="ru-RU" sz="2000" dirty="0" err="1"/>
              <a:t>most</a:t>
            </a:r>
            <a:r>
              <a:rPr lang="ru-RU" sz="2000" dirty="0"/>
              <a:t> </a:t>
            </a:r>
            <a:r>
              <a:rPr lang="ru-RU" sz="2000" dirty="0" err="1"/>
              <a:t>commonly</a:t>
            </a:r>
            <a:r>
              <a:rPr lang="ru-RU" sz="2000" dirty="0"/>
              <a:t>. </a:t>
            </a:r>
          </a:p>
        </p:txBody>
      </p:sp>
    </p:spTree>
    <p:extLst>
      <p:ext uri="{BB962C8B-B14F-4D97-AF65-F5344CB8AC3E}">
        <p14:creationId xmlns:p14="http://schemas.microsoft.com/office/powerpoint/2010/main" val="1332884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a:extLst>
              <a:ext uri="{FF2B5EF4-FFF2-40B4-BE49-F238E27FC236}">
                <a16:creationId xmlns:a16="http://schemas.microsoft.com/office/drawing/2014/main" id="{64A57B52-E126-45AD-9577-3ECF1341FB62}"/>
              </a:ext>
            </a:extLst>
          </p:cNvPr>
          <p:cNvSpPr>
            <a:spLocks noGrp="1"/>
          </p:cNvSpPr>
          <p:nvPr>
            <p:ph type="title"/>
          </p:nvPr>
        </p:nvSpPr>
        <p:spPr>
          <a:xfrm>
            <a:off x="468313" y="333375"/>
            <a:ext cx="8229600" cy="1143000"/>
          </a:xfrm>
        </p:spPr>
        <p:txBody>
          <a:bodyPr/>
          <a:lstStyle/>
          <a:p>
            <a:r>
              <a:rPr lang="en-US" altLang="ru-RU" sz="3600" dirty="0">
                <a:latin typeface="Times New Roman" panose="02020603050405020304" pitchFamily="18" charset="0"/>
                <a:cs typeface="Times New Roman" panose="02020603050405020304" pitchFamily="18" charset="0"/>
              </a:rPr>
              <a:t>TYPES OF ORGAN-PRESERVING OPERATIONS</a:t>
            </a:r>
            <a:endParaRPr lang="ru-RU" altLang="ru-RU" sz="3600" dirty="0">
              <a:latin typeface="Times New Roman" panose="02020603050405020304" pitchFamily="18" charset="0"/>
              <a:cs typeface="Times New Roman" panose="02020603050405020304" pitchFamily="18" charset="0"/>
            </a:endParaRPr>
          </a:p>
        </p:txBody>
      </p:sp>
      <p:sp>
        <p:nvSpPr>
          <p:cNvPr id="5" name="Текст 2">
            <a:extLst>
              <a:ext uri="{FF2B5EF4-FFF2-40B4-BE49-F238E27FC236}">
                <a16:creationId xmlns:a16="http://schemas.microsoft.com/office/drawing/2014/main" id="{5E1F8F13-7924-4CDD-861F-B46DD870746A}"/>
              </a:ext>
            </a:extLst>
          </p:cNvPr>
          <p:cNvSpPr>
            <a:spLocks noGrp="1"/>
          </p:cNvSpPr>
          <p:nvPr>
            <p:ph idx="1"/>
          </p:nvPr>
        </p:nvSpPr>
        <p:spPr/>
        <p:txBody>
          <a:bodyPr>
            <a:normAutofit fontScale="77500" lnSpcReduction="20000"/>
          </a:bodyPr>
          <a:lstStyle/>
          <a:p>
            <a:pPr marL="0" indent="0">
              <a:buNone/>
              <a:defRPr/>
            </a:pPr>
            <a:r>
              <a:rPr lang="en-US" sz="3800" b="1" dirty="0">
                <a:effectLst>
                  <a:outerShdw blurRad="38100" dist="38100" dir="2700000" algn="tl">
                    <a:srgbClr val="000000">
                      <a:alpha val="43137"/>
                    </a:srgbClr>
                  </a:outerShdw>
                </a:effectLst>
                <a:latin typeface="Times New Roman" pitchFamily="18" charset="0"/>
                <a:cs typeface="Times New Roman" pitchFamily="18" charset="0"/>
              </a:rPr>
              <a:t>1) Subtotal duodenum-preserving resection of the pancreatic head - </a:t>
            </a:r>
            <a:r>
              <a:rPr lang="en-US" sz="3800" b="1" dirty="0" err="1">
                <a:effectLst>
                  <a:outerShdw blurRad="38100" dist="38100" dir="2700000" algn="tl">
                    <a:srgbClr val="000000">
                      <a:alpha val="43137"/>
                    </a:srgbClr>
                  </a:outerShdw>
                </a:effectLst>
                <a:latin typeface="Times New Roman" pitchFamily="18" charset="0"/>
                <a:cs typeface="Times New Roman" pitchFamily="18" charset="0"/>
              </a:rPr>
              <a:t>Beger</a:t>
            </a:r>
            <a:r>
              <a:rPr lang="en-US" sz="3800" b="1" dirty="0">
                <a:effectLst>
                  <a:outerShdw blurRad="38100" dist="38100" dir="2700000" algn="tl">
                    <a:srgbClr val="000000">
                      <a:alpha val="43137"/>
                    </a:srgbClr>
                  </a:outerShdw>
                </a:effectLst>
                <a:latin typeface="Times New Roman" pitchFamily="18" charset="0"/>
                <a:cs typeface="Times New Roman" pitchFamily="18" charset="0"/>
              </a:rPr>
              <a:t> operation;</a:t>
            </a:r>
          </a:p>
          <a:p>
            <a:pPr>
              <a:defRPr/>
            </a:pPr>
            <a:endParaRPr lang="en-US" sz="3800" b="1" dirty="0">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defRPr/>
            </a:pPr>
            <a:r>
              <a:rPr lang="en-US" sz="3800" b="1" dirty="0">
                <a:effectLst>
                  <a:outerShdw blurRad="38100" dist="38100" dir="2700000" algn="tl">
                    <a:srgbClr val="000000">
                      <a:alpha val="43137"/>
                    </a:srgbClr>
                  </a:outerShdw>
                </a:effectLst>
                <a:latin typeface="Times New Roman" pitchFamily="18" charset="0"/>
                <a:cs typeface="Times New Roman" pitchFamily="18" charset="0"/>
              </a:rPr>
              <a:t>2) Subtotal duodenum-preserving local resection of the pancreatic head - Bernese modification of </a:t>
            </a:r>
            <a:r>
              <a:rPr lang="en-US" sz="3800" b="1" dirty="0" err="1">
                <a:effectLst>
                  <a:outerShdw blurRad="38100" dist="38100" dir="2700000" algn="tl">
                    <a:srgbClr val="000000">
                      <a:alpha val="43137"/>
                    </a:srgbClr>
                  </a:outerShdw>
                </a:effectLst>
                <a:latin typeface="Times New Roman" pitchFamily="18" charset="0"/>
                <a:cs typeface="Times New Roman" pitchFamily="18" charset="0"/>
              </a:rPr>
              <a:t>Beger</a:t>
            </a:r>
            <a:r>
              <a:rPr lang="en-US" sz="3800" b="1" dirty="0">
                <a:effectLst>
                  <a:outerShdw blurRad="38100" dist="38100" dir="2700000" algn="tl">
                    <a:srgbClr val="000000">
                      <a:alpha val="43137"/>
                    </a:srgbClr>
                  </a:outerShdw>
                </a:effectLst>
                <a:latin typeface="Times New Roman" pitchFamily="18" charset="0"/>
                <a:cs typeface="Times New Roman" pitchFamily="18" charset="0"/>
              </a:rPr>
              <a:t> operation;</a:t>
            </a:r>
          </a:p>
          <a:p>
            <a:pPr marL="0" indent="0">
              <a:buNone/>
              <a:defRPr/>
            </a:pPr>
            <a:r>
              <a:rPr lang="en-US" sz="3800" b="1" dirty="0">
                <a:effectLst>
                  <a:outerShdw blurRad="38100" dist="38100" dir="2700000" algn="tl">
                    <a:srgbClr val="000000">
                      <a:alpha val="43137"/>
                    </a:srgbClr>
                  </a:outerShdw>
                </a:effectLst>
                <a:latin typeface="Times New Roman" pitchFamily="18" charset="0"/>
                <a:cs typeface="Times New Roman" pitchFamily="18" charset="0"/>
              </a:rPr>
              <a:t> </a:t>
            </a:r>
          </a:p>
          <a:p>
            <a:pPr marL="0" indent="0">
              <a:buNone/>
              <a:defRPr/>
            </a:pPr>
            <a:r>
              <a:rPr lang="en-US" sz="3800" b="1" dirty="0">
                <a:effectLst>
                  <a:outerShdw blurRad="38100" dist="38100" dir="2700000" algn="tl">
                    <a:srgbClr val="000000">
                      <a:alpha val="43137"/>
                    </a:srgbClr>
                  </a:outerShdw>
                </a:effectLst>
                <a:latin typeface="Times New Roman" pitchFamily="18" charset="0"/>
                <a:cs typeface="Times New Roman" pitchFamily="18" charset="0"/>
              </a:rPr>
              <a:t>3) Local (partial) resection of the pancreatic head with longitudinal </a:t>
            </a:r>
            <a:r>
              <a:rPr lang="en-US" sz="3800" b="1" dirty="0" err="1">
                <a:effectLst>
                  <a:outerShdw blurRad="38100" dist="38100" dir="2700000" algn="tl">
                    <a:srgbClr val="000000">
                      <a:alpha val="43137"/>
                    </a:srgbClr>
                  </a:outerShdw>
                </a:effectLst>
                <a:latin typeface="Times New Roman" pitchFamily="18" charset="0"/>
                <a:cs typeface="Times New Roman" pitchFamily="18" charset="0"/>
              </a:rPr>
              <a:t>pancreaticenteroanastomosis</a:t>
            </a:r>
            <a:r>
              <a:rPr lang="en-US" sz="3800" b="1" dirty="0">
                <a:effectLst>
                  <a:outerShdw blurRad="38100" dist="38100" dir="2700000" algn="tl">
                    <a:srgbClr val="000000">
                      <a:alpha val="43137"/>
                    </a:srgbClr>
                  </a:outerShdw>
                </a:effectLst>
                <a:latin typeface="Times New Roman" pitchFamily="18" charset="0"/>
                <a:cs typeface="Times New Roman" pitchFamily="18" charset="0"/>
              </a:rPr>
              <a:t> - Frey's operation;</a:t>
            </a:r>
            <a:endParaRPr lang="ru-R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041F8BD-AD94-42D7-B565-2FBAAF6A15F0}"/>
              </a:ext>
            </a:extLst>
          </p:cNvPr>
          <p:cNvSpPr/>
          <p:nvPr/>
        </p:nvSpPr>
        <p:spPr>
          <a:xfrm>
            <a:off x="359532" y="4661555"/>
            <a:ext cx="8424936" cy="1754326"/>
          </a:xfrm>
          <a:prstGeom prst="rect">
            <a:avLst/>
          </a:prstGeom>
        </p:spPr>
        <p:txBody>
          <a:bodyPr wrap="square">
            <a:spAutoFit/>
          </a:bodyPr>
          <a:lstStyle/>
          <a:p>
            <a:r>
              <a:rPr lang="ru-RU" dirty="0" err="1"/>
              <a:t>The</a:t>
            </a:r>
            <a:r>
              <a:rPr lang="ru-RU" dirty="0"/>
              <a:t> </a:t>
            </a:r>
            <a:r>
              <a:rPr lang="ru-RU" dirty="0" err="1"/>
              <a:t>duodenum-preserving</a:t>
            </a:r>
            <a:r>
              <a:rPr lang="ru-RU" dirty="0"/>
              <a:t> </a:t>
            </a:r>
            <a:r>
              <a:rPr lang="ru-RU" dirty="0" err="1"/>
              <a:t>pancreatic</a:t>
            </a:r>
            <a:r>
              <a:rPr lang="ru-RU" dirty="0"/>
              <a:t> </a:t>
            </a:r>
            <a:r>
              <a:rPr lang="ru-RU" dirty="0" err="1"/>
              <a:t>head</a:t>
            </a:r>
            <a:r>
              <a:rPr lang="ru-RU" dirty="0"/>
              <a:t> </a:t>
            </a:r>
            <a:r>
              <a:rPr lang="ru-RU" dirty="0" err="1"/>
              <a:t>resection</a:t>
            </a:r>
            <a:r>
              <a:rPr lang="ru-RU" dirty="0"/>
              <a:t> </a:t>
            </a:r>
            <a:r>
              <a:rPr lang="ru-RU" dirty="0" err="1"/>
              <a:t>described</a:t>
            </a:r>
            <a:r>
              <a:rPr lang="ru-RU" dirty="0"/>
              <a:t> </a:t>
            </a:r>
            <a:r>
              <a:rPr lang="ru-RU" dirty="0" err="1"/>
              <a:t>by</a:t>
            </a:r>
            <a:r>
              <a:rPr lang="ru-RU" dirty="0"/>
              <a:t> </a:t>
            </a:r>
            <a:r>
              <a:rPr lang="ru-RU" dirty="0" err="1"/>
              <a:t>Beger</a:t>
            </a:r>
            <a:r>
              <a:rPr lang="ru-RU" dirty="0"/>
              <a:t> </a:t>
            </a:r>
            <a:r>
              <a:rPr lang="ru-RU" dirty="0" err="1"/>
              <a:t>and</a:t>
            </a:r>
            <a:r>
              <a:rPr lang="ru-RU" dirty="0"/>
              <a:t> </a:t>
            </a:r>
            <a:r>
              <a:rPr lang="ru-RU" dirty="0" err="1"/>
              <a:t>colleagues</a:t>
            </a:r>
            <a:r>
              <a:rPr lang="ru-RU" dirty="0"/>
              <a:t>. A. </a:t>
            </a:r>
            <a:r>
              <a:rPr lang="ru-RU" dirty="0" err="1"/>
              <a:t>The</a:t>
            </a:r>
            <a:r>
              <a:rPr lang="ru-RU" dirty="0"/>
              <a:t> </a:t>
            </a:r>
            <a:r>
              <a:rPr lang="ru-RU" dirty="0" err="1"/>
              <a:t>completed</a:t>
            </a:r>
            <a:r>
              <a:rPr lang="ru-RU" dirty="0"/>
              <a:t> </a:t>
            </a:r>
            <a:r>
              <a:rPr lang="ru-RU" dirty="0" err="1"/>
              <a:t>resection</a:t>
            </a:r>
            <a:r>
              <a:rPr lang="ru-RU" dirty="0"/>
              <a:t> </a:t>
            </a:r>
            <a:r>
              <a:rPr lang="ru-RU" dirty="0" err="1"/>
              <a:t>after</a:t>
            </a:r>
            <a:r>
              <a:rPr lang="ru-RU" dirty="0"/>
              <a:t> </a:t>
            </a:r>
            <a:r>
              <a:rPr lang="ru-RU" dirty="0" err="1"/>
              <a:t>transection</a:t>
            </a:r>
            <a:r>
              <a:rPr lang="ru-RU" dirty="0"/>
              <a:t> </a:t>
            </a:r>
            <a:r>
              <a:rPr lang="ru-RU" dirty="0" err="1"/>
              <a:t>of</a:t>
            </a:r>
            <a:r>
              <a:rPr lang="ru-RU" dirty="0"/>
              <a:t> </a:t>
            </a:r>
            <a:r>
              <a:rPr lang="ru-RU" dirty="0" err="1"/>
              <a:t>the</a:t>
            </a:r>
            <a:r>
              <a:rPr lang="ru-RU" dirty="0"/>
              <a:t> </a:t>
            </a:r>
            <a:r>
              <a:rPr lang="ru-RU" dirty="0" err="1"/>
              <a:t>pancreatic</a:t>
            </a:r>
            <a:r>
              <a:rPr lang="ru-RU" dirty="0"/>
              <a:t> </a:t>
            </a:r>
            <a:r>
              <a:rPr lang="ru-RU" dirty="0" err="1"/>
              <a:t>neck</a:t>
            </a:r>
            <a:r>
              <a:rPr lang="ru-RU" dirty="0"/>
              <a:t>, </a:t>
            </a:r>
            <a:r>
              <a:rPr lang="ru-RU" dirty="0" err="1"/>
              <a:t>and</a:t>
            </a:r>
            <a:r>
              <a:rPr lang="ru-RU" dirty="0"/>
              <a:t> </a:t>
            </a:r>
            <a:r>
              <a:rPr lang="ru-RU" dirty="0" err="1"/>
              <a:t>subtotal</a:t>
            </a:r>
            <a:r>
              <a:rPr lang="ru-RU" dirty="0"/>
              <a:t> </a:t>
            </a:r>
            <a:r>
              <a:rPr lang="ru-RU" dirty="0" err="1"/>
              <a:t>removal</a:t>
            </a:r>
            <a:r>
              <a:rPr lang="ru-RU" dirty="0"/>
              <a:t> </a:t>
            </a:r>
            <a:r>
              <a:rPr lang="ru-RU" dirty="0" err="1"/>
              <a:t>of</a:t>
            </a:r>
            <a:r>
              <a:rPr lang="ru-RU" dirty="0"/>
              <a:t> </a:t>
            </a:r>
            <a:r>
              <a:rPr lang="ru-RU" dirty="0" err="1"/>
              <a:t>the</a:t>
            </a:r>
            <a:r>
              <a:rPr lang="ru-RU" dirty="0"/>
              <a:t> </a:t>
            </a:r>
            <a:r>
              <a:rPr lang="ru-RU" dirty="0" err="1"/>
              <a:t>pancreatic</a:t>
            </a:r>
            <a:r>
              <a:rPr lang="ru-RU" dirty="0"/>
              <a:t> </a:t>
            </a:r>
            <a:r>
              <a:rPr lang="ru-RU" dirty="0" err="1"/>
              <a:t>head</a:t>
            </a:r>
            <a:r>
              <a:rPr lang="ru-RU" dirty="0"/>
              <a:t>, </a:t>
            </a:r>
            <a:r>
              <a:rPr lang="ru-RU" dirty="0" err="1"/>
              <a:t>with</a:t>
            </a:r>
            <a:r>
              <a:rPr lang="ru-RU" dirty="0"/>
              <a:t> </a:t>
            </a:r>
            <a:r>
              <a:rPr lang="ru-RU" dirty="0" err="1"/>
              <a:t>preservation</a:t>
            </a:r>
            <a:r>
              <a:rPr lang="ru-RU" dirty="0"/>
              <a:t> </a:t>
            </a:r>
            <a:r>
              <a:rPr lang="ru-RU" dirty="0" err="1"/>
              <a:t>of</a:t>
            </a:r>
            <a:r>
              <a:rPr lang="ru-RU" dirty="0"/>
              <a:t> </a:t>
            </a:r>
            <a:r>
              <a:rPr lang="ru-RU" dirty="0" err="1"/>
              <a:t>the</a:t>
            </a:r>
            <a:r>
              <a:rPr lang="ru-RU" dirty="0"/>
              <a:t> </a:t>
            </a:r>
            <a:r>
              <a:rPr lang="ru-RU" dirty="0" err="1"/>
              <a:t>distal</a:t>
            </a:r>
            <a:r>
              <a:rPr lang="ru-RU" dirty="0"/>
              <a:t> </a:t>
            </a:r>
            <a:r>
              <a:rPr lang="ru-RU" dirty="0" err="1"/>
              <a:t>common</a:t>
            </a:r>
            <a:r>
              <a:rPr lang="ru-RU" dirty="0"/>
              <a:t> </a:t>
            </a:r>
            <a:r>
              <a:rPr lang="ru-RU" dirty="0" err="1"/>
              <a:t>bile</a:t>
            </a:r>
            <a:r>
              <a:rPr lang="ru-RU" dirty="0"/>
              <a:t> </a:t>
            </a:r>
            <a:r>
              <a:rPr lang="ru-RU" dirty="0" err="1"/>
              <a:t>duct</a:t>
            </a:r>
            <a:r>
              <a:rPr lang="ru-RU" dirty="0"/>
              <a:t> </a:t>
            </a:r>
            <a:r>
              <a:rPr lang="ru-RU" dirty="0" err="1"/>
              <a:t>and</a:t>
            </a:r>
            <a:r>
              <a:rPr lang="ru-RU" dirty="0"/>
              <a:t> </a:t>
            </a:r>
            <a:r>
              <a:rPr lang="ru-RU" dirty="0" err="1"/>
              <a:t>duodenum</a:t>
            </a:r>
            <a:r>
              <a:rPr lang="ru-RU" dirty="0"/>
              <a:t>. B. </a:t>
            </a:r>
            <a:r>
              <a:rPr lang="ru-RU" dirty="0" err="1"/>
              <a:t>Completion</a:t>
            </a:r>
            <a:r>
              <a:rPr lang="ru-RU" dirty="0"/>
              <a:t> </a:t>
            </a:r>
            <a:r>
              <a:rPr lang="ru-RU" dirty="0" err="1"/>
              <a:t>of</a:t>
            </a:r>
            <a:r>
              <a:rPr lang="ru-RU" dirty="0"/>
              <a:t> </a:t>
            </a:r>
            <a:r>
              <a:rPr lang="ru-RU" dirty="0" err="1"/>
              <a:t>the</a:t>
            </a:r>
            <a:r>
              <a:rPr lang="ru-RU" dirty="0"/>
              <a:t> </a:t>
            </a:r>
            <a:r>
              <a:rPr lang="ru-RU" dirty="0" err="1"/>
              <a:t>reconstruction</a:t>
            </a:r>
            <a:r>
              <a:rPr lang="ru-RU" dirty="0"/>
              <a:t> </a:t>
            </a:r>
            <a:r>
              <a:rPr lang="ru-RU" dirty="0" err="1"/>
              <a:t>with</a:t>
            </a:r>
            <a:r>
              <a:rPr lang="ru-RU" dirty="0"/>
              <a:t> </a:t>
            </a:r>
            <a:r>
              <a:rPr lang="ru-RU" dirty="0" err="1"/>
              <a:t>anastomosis</a:t>
            </a:r>
            <a:r>
              <a:rPr lang="ru-RU" dirty="0"/>
              <a:t> </a:t>
            </a:r>
            <a:r>
              <a:rPr lang="ru-RU" dirty="0" err="1"/>
              <a:t>to</a:t>
            </a:r>
            <a:r>
              <a:rPr lang="ru-RU" dirty="0"/>
              <a:t> </a:t>
            </a:r>
            <a:r>
              <a:rPr lang="ru-RU" dirty="0" err="1"/>
              <a:t>the</a:t>
            </a:r>
            <a:r>
              <a:rPr lang="ru-RU" dirty="0"/>
              <a:t> </a:t>
            </a:r>
            <a:r>
              <a:rPr lang="ru-RU" dirty="0" err="1"/>
              <a:t>distal</a:t>
            </a:r>
            <a:r>
              <a:rPr lang="ru-RU" dirty="0"/>
              <a:t> </a:t>
            </a:r>
            <a:r>
              <a:rPr lang="ru-RU" dirty="0" err="1"/>
              <a:t>pancreas</a:t>
            </a:r>
            <a:r>
              <a:rPr lang="ru-RU" dirty="0"/>
              <a:t> </a:t>
            </a:r>
            <a:r>
              <a:rPr lang="ru-RU" dirty="0" err="1"/>
              <a:t>and</a:t>
            </a:r>
            <a:r>
              <a:rPr lang="ru-RU" dirty="0"/>
              <a:t> </a:t>
            </a:r>
            <a:r>
              <a:rPr lang="ru-RU" dirty="0" err="1"/>
              <a:t>to</a:t>
            </a:r>
            <a:r>
              <a:rPr lang="ru-RU" dirty="0"/>
              <a:t> </a:t>
            </a:r>
            <a:r>
              <a:rPr lang="ru-RU" dirty="0" err="1"/>
              <a:t>the</a:t>
            </a:r>
            <a:r>
              <a:rPr lang="ru-RU" dirty="0"/>
              <a:t> </a:t>
            </a:r>
            <a:r>
              <a:rPr lang="ru-RU" dirty="0" err="1"/>
              <a:t>proximal</a:t>
            </a:r>
            <a:r>
              <a:rPr lang="ru-RU" dirty="0"/>
              <a:t> </a:t>
            </a:r>
            <a:r>
              <a:rPr lang="ru-RU" dirty="0" err="1"/>
              <a:t>pancreatic</a:t>
            </a:r>
            <a:r>
              <a:rPr lang="ru-RU" dirty="0"/>
              <a:t> </a:t>
            </a:r>
            <a:r>
              <a:rPr lang="ru-RU" dirty="0" err="1"/>
              <a:t>rim</a:t>
            </a:r>
            <a:r>
              <a:rPr lang="ru-RU" dirty="0"/>
              <a:t> </a:t>
            </a:r>
            <a:r>
              <a:rPr lang="ru-RU" dirty="0" err="1"/>
              <a:t>by</a:t>
            </a:r>
            <a:r>
              <a:rPr lang="ru-RU" dirty="0"/>
              <a:t> </a:t>
            </a:r>
            <a:r>
              <a:rPr lang="ru-RU" dirty="0" err="1"/>
              <a:t>the</a:t>
            </a:r>
            <a:r>
              <a:rPr lang="ru-RU" dirty="0"/>
              <a:t> </a:t>
            </a:r>
            <a:r>
              <a:rPr lang="ru-RU" dirty="0" err="1"/>
              <a:t>same</a:t>
            </a:r>
            <a:r>
              <a:rPr lang="ru-RU" dirty="0"/>
              <a:t> </a:t>
            </a:r>
            <a:r>
              <a:rPr lang="ru-RU" dirty="0" err="1"/>
              <a:t>Roux</a:t>
            </a:r>
            <a:r>
              <a:rPr lang="ru-RU" dirty="0"/>
              <a:t> </a:t>
            </a:r>
            <a:r>
              <a:rPr lang="ru-RU" dirty="0" err="1"/>
              <a:t>limb</a:t>
            </a:r>
            <a:r>
              <a:rPr lang="ru-RU" dirty="0"/>
              <a:t> </a:t>
            </a:r>
            <a:r>
              <a:rPr lang="ru-RU" dirty="0" err="1"/>
              <a:t>of</a:t>
            </a:r>
            <a:r>
              <a:rPr lang="ru-RU" dirty="0"/>
              <a:t> </a:t>
            </a:r>
            <a:r>
              <a:rPr lang="ru-RU" dirty="0" err="1"/>
              <a:t>jejunum</a:t>
            </a:r>
            <a:r>
              <a:rPr lang="ru-RU" dirty="0"/>
              <a:t>. </a:t>
            </a:r>
          </a:p>
        </p:txBody>
      </p:sp>
      <p:pic>
        <p:nvPicPr>
          <p:cNvPr id="8" name="Рисунок 7">
            <a:extLst>
              <a:ext uri="{FF2B5EF4-FFF2-40B4-BE49-F238E27FC236}">
                <a16:creationId xmlns:a16="http://schemas.microsoft.com/office/drawing/2014/main" id="{20FB6660-D9A2-450F-BF2B-1E39536DD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79" y="361801"/>
            <a:ext cx="4212223" cy="3859287"/>
          </a:xfrm>
          <a:prstGeom prst="rect">
            <a:avLst/>
          </a:prstGeom>
        </p:spPr>
      </p:pic>
      <p:pic>
        <p:nvPicPr>
          <p:cNvPr id="10" name="Рисунок 9">
            <a:extLst>
              <a:ext uri="{FF2B5EF4-FFF2-40B4-BE49-F238E27FC236}">
                <a16:creationId xmlns:a16="http://schemas.microsoft.com/office/drawing/2014/main" id="{05966159-A727-4CC0-967A-842ECD0FD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306" y="476672"/>
            <a:ext cx="4245496" cy="357125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D85A94-ED48-4987-A79A-0425D4647FEA}"/>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4339D915-727B-46F0-A083-D52E8AE4C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778" y="0"/>
            <a:ext cx="8285863" cy="6813376"/>
          </a:xfrm>
        </p:spPr>
      </p:pic>
    </p:spTree>
    <p:extLst>
      <p:ext uri="{BB962C8B-B14F-4D97-AF65-F5344CB8AC3E}">
        <p14:creationId xmlns:p14="http://schemas.microsoft.com/office/powerpoint/2010/main" val="2819091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2B95E5BC-1AD5-48FE-BCD3-DD7879827124}"/>
              </a:ext>
            </a:extLst>
          </p:cNvPr>
          <p:cNvSpPr/>
          <p:nvPr/>
        </p:nvSpPr>
        <p:spPr>
          <a:xfrm>
            <a:off x="251520" y="5805264"/>
            <a:ext cx="8784976" cy="830997"/>
          </a:xfrm>
          <a:prstGeom prst="rect">
            <a:avLst/>
          </a:prstGeom>
        </p:spPr>
        <p:txBody>
          <a:bodyPr wrap="square">
            <a:spAutoFit/>
          </a:bodyPr>
          <a:lstStyle/>
          <a:p>
            <a:pPr algn="ctr"/>
            <a:r>
              <a:rPr lang="ru-RU" sz="2400" dirty="0" err="1"/>
              <a:t>The</a:t>
            </a:r>
            <a:r>
              <a:rPr lang="ru-RU" sz="2400" dirty="0"/>
              <a:t> </a:t>
            </a:r>
            <a:r>
              <a:rPr lang="ru-RU" sz="2400" dirty="0" err="1"/>
              <a:t>Hamburg</a:t>
            </a:r>
            <a:r>
              <a:rPr lang="ru-RU" sz="2400" dirty="0"/>
              <a:t> </a:t>
            </a:r>
            <a:r>
              <a:rPr lang="ru-RU" sz="2400" dirty="0" err="1"/>
              <a:t>modification</a:t>
            </a:r>
            <a:r>
              <a:rPr lang="ru-RU" sz="2400" dirty="0"/>
              <a:t> </a:t>
            </a:r>
            <a:r>
              <a:rPr lang="ru-RU" sz="2400" dirty="0" err="1"/>
              <a:t>of</a:t>
            </a:r>
            <a:r>
              <a:rPr lang="ru-RU" sz="2400" dirty="0"/>
              <a:t> </a:t>
            </a:r>
            <a:r>
              <a:rPr lang="ru-RU" sz="2400" dirty="0" err="1"/>
              <a:t>the</a:t>
            </a:r>
            <a:r>
              <a:rPr lang="ru-RU" sz="2400" dirty="0"/>
              <a:t> </a:t>
            </a:r>
            <a:r>
              <a:rPr lang="ru-RU" sz="2400" dirty="0" err="1"/>
              <a:t>local</a:t>
            </a:r>
            <a:r>
              <a:rPr lang="ru-RU" sz="2400" dirty="0"/>
              <a:t> </a:t>
            </a:r>
            <a:r>
              <a:rPr lang="ru-RU" sz="2400" dirty="0" err="1"/>
              <a:t>resection</a:t>
            </a:r>
            <a:r>
              <a:rPr lang="ru-RU" sz="2400" dirty="0"/>
              <a:t> </a:t>
            </a:r>
            <a:r>
              <a:rPr lang="ru-RU" sz="2400" dirty="0" err="1"/>
              <a:t>of</a:t>
            </a:r>
            <a:r>
              <a:rPr lang="ru-RU" sz="2400" dirty="0"/>
              <a:t> </a:t>
            </a:r>
            <a:r>
              <a:rPr lang="ru-RU" sz="2400" dirty="0" err="1"/>
              <a:t>the</a:t>
            </a:r>
            <a:r>
              <a:rPr lang="ru-RU" sz="2400" dirty="0"/>
              <a:t> </a:t>
            </a:r>
            <a:r>
              <a:rPr lang="ru-RU" sz="2400" dirty="0" err="1"/>
              <a:t>pancreatic</a:t>
            </a:r>
            <a:r>
              <a:rPr lang="ru-RU" sz="2400" dirty="0"/>
              <a:t> </a:t>
            </a:r>
            <a:r>
              <a:rPr lang="ru-RU" sz="2400" dirty="0" err="1"/>
              <a:t>head</a:t>
            </a:r>
            <a:r>
              <a:rPr lang="ru-RU" sz="2400" dirty="0"/>
              <a:t> </a:t>
            </a:r>
            <a:r>
              <a:rPr lang="ru-RU" sz="2400" dirty="0" err="1"/>
              <a:t>with</a:t>
            </a:r>
            <a:r>
              <a:rPr lang="ru-RU" sz="2400" dirty="0"/>
              <a:t> </a:t>
            </a:r>
            <a:r>
              <a:rPr lang="ru-RU" sz="2400" dirty="0" err="1"/>
              <a:t>longitudinal</a:t>
            </a:r>
            <a:r>
              <a:rPr lang="ru-RU" sz="2400" dirty="0"/>
              <a:t> </a:t>
            </a:r>
            <a:r>
              <a:rPr lang="ru-RU" sz="2400" dirty="0" err="1"/>
              <a:t>pancreaticojejunostomy</a:t>
            </a:r>
            <a:r>
              <a:rPr lang="ru-RU" sz="2400" dirty="0"/>
              <a:t>. </a:t>
            </a:r>
          </a:p>
        </p:txBody>
      </p:sp>
      <p:pic>
        <p:nvPicPr>
          <p:cNvPr id="6" name="Рисунок 5">
            <a:extLst>
              <a:ext uri="{FF2B5EF4-FFF2-40B4-BE49-F238E27FC236}">
                <a16:creationId xmlns:a16="http://schemas.microsoft.com/office/drawing/2014/main" id="{A05B0DF7-08F2-40EF-A884-0415D9C30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652" y="221739"/>
            <a:ext cx="6264696" cy="5502108"/>
          </a:xfrm>
          <a:prstGeom prst="rect">
            <a:avLst/>
          </a:prstGeom>
        </p:spPr>
      </p:pic>
    </p:spTree>
    <p:extLst>
      <p:ext uri="{BB962C8B-B14F-4D97-AF65-F5344CB8AC3E}">
        <p14:creationId xmlns:p14="http://schemas.microsoft.com/office/powerpoint/2010/main" val="389993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2B95E5BC-1AD5-48FE-BCD3-DD7879827124}"/>
              </a:ext>
            </a:extLst>
          </p:cNvPr>
          <p:cNvSpPr/>
          <p:nvPr/>
        </p:nvSpPr>
        <p:spPr>
          <a:xfrm>
            <a:off x="251520" y="5805264"/>
            <a:ext cx="8784976" cy="830997"/>
          </a:xfrm>
          <a:prstGeom prst="rect">
            <a:avLst/>
          </a:prstGeom>
        </p:spPr>
        <p:txBody>
          <a:bodyPr wrap="square">
            <a:spAutoFit/>
          </a:bodyPr>
          <a:lstStyle/>
          <a:p>
            <a:pPr algn="ctr"/>
            <a:r>
              <a:rPr lang="en-US" sz="2400" dirty="0"/>
              <a:t>The Berne modification of the local resection of the </a:t>
            </a:r>
          </a:p>
          <a:p>
            <a:pPr algn="ctr"/>
            <a:r>
              <a:rPr lang="en-US" sz="2400" dirty="0"/>
              <a:t>pancreatic head with longitudinal </a:t>
            </a:r>
            <a:r>
              <a:rPr lang="en-US" sz="2400" dirty="0" err="1"/>
              <a:t>pancreaticojejunostomy</a:t>
            </a:r>
            <a:r>
              <a:rPr lang="en-US" sz="2400" dirty="0"/>
              <a:t>.</a:t>
            </a:r>
            <a:endParaRPr lang="ru-RU" sz="2400" dirty="0"/>
          </a:p>
        </p:txBody>
      </p:sp>
      <p:pic>
        <p:nvPicPr>
          <p:cNvPr id="3" name="Рисунок 2">
            <a:extLst>
              <a:ext uri="{FF2B5EF4-FFF2-40B4-BE49-F238E27FC236}">
                <a16:creationId xmlns:a16="http://schemas.microsoft.com/office/drawing/2014/main" id="{3825EE7C-11A3-4D3F-B708-A84A89215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115" y="0"/>
            <a:ext cx="4427077" cy="5624712"/>
          </a:xfrm>
          <a:prstGeom prst="rect">
            <a:avLst/>
          </a:prstGeom>
        </p:spPr>
      </p:pic>
    </p:spTree>
    <p:extLst>
      <p:ext uri="{BB962C8B-B14F-4D97-AF65-F5344CB8AC3E}">
        <p14:creationId xmlns:p14="http://schemas.microsoft.com/office/powerpoint/2010/main" val="4173158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a:extLst>
              <a:ext uri="{FF2B5EF4-FFF2-40B4-BE49-F238E27FC236}">
                <a16:creationId xmlns:a16="http://schemas.microsoft.com/office/drawing/2014/main" id="{37A50726-7450-45FF-8709-505DFB3B9E75}"/>
              </a:ext>
            </a:extLst>
          </p:cNvPr>
          <p:cNvSpPr>
            <a:spLocks noGrp="1" noChangeArrowheads="1"/>
          </p:cNvSpPr>
          <p:nvPr>
            <p:ph type="body" idx="1"/>
          </p:nvPr>
        </p:nvSpPr>
        <p:spPr>
          <a:xfrm>
            <a:off x="0" y="188913"/>
            <a:ext cx="9144000" cy="6669087"/>
          </a:xfrm>
        </p:spPr>
        <p:txBody>
          <a:bodyPr/>
          <a:lstStyle/>
          <a:p>
            <a:pPr marL="812800" indent="-812800" algn="ctr" eaLnBrk="1" hangingPunct="1">
              <a:lnSpc>
                <a:spcPct val="80000"/>
              </a:lnSpc>
              <a:buFontTx/>
              <a:buNone/>
            </a:pPr>
            <a:r>
              <a:rPr lang="en-US" altLang="ru-RU" dirty="0"/>
              <a:t>CLASSIFICATION OF PANCREATIC CYSTS</a:t>
            </a:r>
          </a:p>
          <a:p>
            <a:pPr marL="812800" indent="-812800" algn="ctr" eaLnBrk="1" hangingPunct="1">
              <a:lnSpc>
                <a:spcPct val="80000"/>
              </a:lnSpc>
              <a:buFontTx/>
              <a:buNone/>
            </a:pPr>
            <a:r>
              <a:rPr lang="en-US" altLang="ru-RU" sz="2800" dirty="0"/>
              <a:t>Etiology:</a:t>
            </a:r>
          </a:p>
          <a:p>
            <a:pPr marL="812800" indent="-812800" eaLnBrk="1" hangingPunct="1">
              <a:lnSpc>
                <a:spcPct val="80000"/>
              </a:lnSpc>
              <a:buFontTx/>
              <a:buNone/>
            </a:pPr>
            <a:r>
              <a:rPr lang="en-US" altLang="ru-RU" sz="2400" dirty="0"/>
              <a:t>    1. Congenital:</a:t>
            </a:r>
          </a:p>
          <a:p>
            <a:pPr marL="812800" indent="-812800" eaLnBrk="1" hangingPunct="1">
              <a:lnSpc>
                <a:spcPct val="80000"/>
              </a:lnSpc>
              <a:buFontTx/>
              <a:buNone/>
            </a:pPr>
            <a:r>
              <a:rPr lang="en-US" altLang="ru-RU" sz="2400" dirty="0"/>
              <a:t>  a) dermoid cysts,</a:t>
            </a:r>
          </a:p>
          <a:p>
            <a:pPr marL="812800" indent="-812800" eaLnBrk="1" hangingPunct="1">
              <a:lnSpc>
                <a:spcPct val="80000"/>
              </a:lnSpc>
              <a:buFontTx/>
              <a:buNone/>
            </a:pPr>
            <a:r>
              <a:rPr lang="en-US" altLang="ru-RU" sz="2400" dirty="0"/>
              <a:t>  b) polycystic degeneration,</a:t>
            </a:r>
          </a:p>
          <a:p>
            <a:pPr marL="812800" indent="-812800" eaLnBrk="1" hangingPunct="1">
              <a:lnSpc>
                <a:spcPct val="80000"/>
              </a:lnSpc>
              <a:buFontTx/>
              <a:buNone/>
            </a:pPr>
            <a:r>
              <a:rPr lang="en-US" altLang="ru-RU" sz="2400" dirty="0"/>
              <a:t>  c) cystic-fibrous degeneration (Landsteiner-Fanconi-Andersen syndrome) - intestinal-</a:t>
            </a:r>
            <a:r>
              <a:rPr lang="en-US" altLang="ru-RU" sz="2400" dirty="0" err="1"/>
              <a:t>broncho</a:t>
            </a:r>
            <a:r>
              <a:rPr lang="en-US" altLang="ru-RU" sz="2400" dirty="0"/>
              <a:t>-pancreatic dystopia</a:t>
            </a:r>
          </a:p>
          <a:p>
            <a:pPr marL="812800" indent="-812800" eaLnBrk="1" hangingPunct="1">
              <a:lnSpc>
                <a:spcPct val="80000"/>
              </a:lnSpc>
              <a:buFontTx/>
              <a:buNone/>
            </a:pPr>
            <a:r>
              <a:rPr lang="en-US" altLang="ru-RU" sz="2400" dirty="0"/>
              <a:t>    2. Acquired:</a:t>
            </a:r>
          </a:p>
          <a:p>
            <a:pPr marL="812800" indent="-812800" eaLnBrk="1" hangingPunct="1">
              <a:lnSpc>
                <a:spcPct val="80000"/>
              </a:lnSpc>
              <a:buFontTx/>
              <a:buNone/>
            </a:pPr>
            <a:r>
              <a:rPr lang="en-US" altLang="ru-RU" sz="2400" dirty="0"/>
              <a:t> a) retention cysts (violation of the outflow)</a:t>
            </a:r>
          </a:p>
          <a:p>
            <a:pPr marL="812800" indent="-812800" eaLnBrk="1" hangingPunct="1">
              <a:lnSpc>
                <a:spcPct val="80000"/>
              </a:lnSpc>
              <a:buFontTx/>
              <a:buNone/>
            </a:pPr>
            <a:r>
              <a:rPr lang="en-US" altLang="ru-RU" sz="2400" dirty="0"/>
              <a:t> b) degenerative cysts (post-necrotic).</a:t>
            </a:r>
          </a:p>
          <a:p>
            <a:pPr marL="812800" indent="-812800" eaLnBrk="1" hangingPunct="1">
              <a:lnSpc>
                <a:spcPct val="80000"/>
              </a:lnSpc>
              <a:buFontTx/>
              <a:buNone/>
            </a:pPr>
            <a:r>
              <a:rPr lang="en-US" altLang="ru-RU" sz="2400" dirty="0"/>
              <a:t> c) parasitic cysts (echinococcosis, cysticercosis).</a:t>
            </a:r>
          </a:p>
          <a:p>
            <a:pPr marL="812800" indent="-812800" eaLnBrk="1" hangingPunct="1">
              <a:lnSpc>
                <a:spcPct val="80000"/>
              </a:lnSpc>
              <a:buFontTx/>
              <a:buNone/>
            </a:pPr>
            <a:r>
              <a:rPr lang="en-US" altLang="ru-RU" sz="2400" dirty="0"/>
              <a:t> d) proliferative cysts (cystadenoma, cystadenocarcinoma).</a:t>
            </a:r>
          </a:p>
          <a:p>
            <a:pPr marL="812800" indent="-812800" eaLnBrk="1" hangingPunct="1">
              <a:lnSpc>
                <a:spcPct val="80000"/>
              </a:lnSpc>
              <a:buFontTx/>
              <a:buNone/>
            </a:pPr>
            <a:r>
              <a:rPr lang="en-US" altLang="ru-RU" sz="2400" dirty="0"/>
              <a:t>     </a:t>
            </a:r>
            <a:endParaRPr lang="ru-RU" altLang="ru-RU" sz="2400" dirty="0"/>
          </a:p>
          <a:p>
            <a:pPr marL="812800" indent="-812800" algn="ctr" eaLnBrk="1" hangingPunct="1">
              <a:lnSpc>
                <a:spcPct val="80000"/>
              </a:lnSpc>
              <a:buFontTx/>
              <a:buNone/>
            </a:pPr>
            <a:r>
              <a:rPr lang="en-US" altLang="ru-RU" sz="2400" dirty="0"/>
              <a:t>II. MORPHOLOGY:</a:t>
            </a:r>
          </a:p>
          <a:p>
            <a:pPr marL="812800" indent="-812800" eaLnBrk="1" hangingPunct="1">
              <a:lnSpc>
                <a:spcPct val="80000"/>
              </a:lnSpc>
              <a:buFontTx/>
              <a:buNone/>
            </a:pPr>
            <a:r>
              <a:rPr lang="en-US" altLang="ru-RU" sz="2400" dirty="0"/>
              <a:t>1. True (congenital, retention, proliferative)</a:t>
            </a:r>
          </a:p>
          <a:p>
            <a:pPr marL="812800" indent="-812800" eaLnBrk="1" hangingPunct="1">
              <a:lnSpc>
                <a:spcPct val="80000"/>
              </a:lnSpc>
              <a:buFontTx/>
              <a:buNone/>
            </a:pPr>
            <a:r>
              <a:rPr lang="en-US" altLang="ru-RU" sz="2400" dirty="0"/>
              <a:t>2. False (degenerative, parasitic)</a:t>
            </a:r>
            <a:endParaRPr lang="ru-RU" altLang="ru-RU"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a:extLst>
              <a:ext uri="{FF2B5EF4-FFF2-40B4-BE49-F238E27FC236}">
                <a16:creationId xmlns:a16="http://schemas.microsoft.com/office/drawing/2014/main" id="{4BD2DEB3-F181-425B-BAD2-1182CCDFD4F6}"/>
              </a:ext>
            </a:extLst>
          </p:cNvPr>
          <p:cNvSpPr>
            <a:spLocks noGrp="1" noChangeArrowheads="1"/>
          </p:cNvSpPr>
          <p:nvPr>
            <p:ph type="body" idx="1"/>
          </p:nvPr>
        </p:nvSpPr>
        <p:spPr>
          <a:xfrm>
            <a:off x="0" y="0"/>
            <a:ext cx="9144000" cy="6858000"/>
          </a:xfrm>
        </p:spPr>
        <p:txBody>
          <a:bodyPr/>
          <a:lstStyle/>
          <a:p>
            <a:pPr eaLnBrk="1" hangingPunct="1">
              <a:lnSpc>
                <a:spcPct val="80000"/>
              </a:lnSpc>
              <a:buFontTx/>
              <a:buNone/>
            </a:pPr>
            <a:r>
              <a:rPr lang="en-US" altLang="ru-RU" sz="2400" dirty="0"/>
              <a:t>III. Formation stages (R.G. </a:t>
            </a:r>
            <a:r>
              <a:rPr lang="en-US" altLang="ru-RU" sz="2400" dirty="0" err="1"/>
              <a:t>Karagulian</a:t>
            </a:r>
            <a:r>
              <a:rPr lang="en-US" altLang="ru-RU" sz="2400" dirty="0"/>
              <a:t>, 1972):</a:t>
            </a:r>
          </a:p>
          <a:p>
            <a:pPr eaLnBrk="1" hangingPunct="1">
              <a:lnSpc>
                <a:spcPct val="80000"/>
              </a:lnSpc>
              <a:buFontTx/>
              <a:buNone/>
            </a:pPr>
            <a:r>
              <a:rPr lang="en-US" altLang="ru-RU" sz="2400" dirty="0"/>
              <a:t>1. up to 1.5 months - unformed, represented by a decay cavity, sequestration</a:t>
            </a:r>
          </a:p>
          <a:p>
            <a:pPr eaLnBrk="1" hangingPunct="1">
              <a:lnSpc>
                <a:spcPct val="80000"/>
              </a:lnSpc>
              <a:buFontTx/>
              <a:buNone/>
            </a:pPr>
            <a:r>
              <a:rPr lang="en-US" altLang="ru-RU" sz="2400" dirty="0"/>
              <a:t>2. up to 3 months - the wall is made of granulations</a:t>
            </a:r>
          </a:p>
          <a:p>
            <a:pPr eaLnBrk="1" hangingPunct="1">
              <a:lnSpc>
                <a:spcPct val="80000"/>
              </a:lnSpc>
              <a:buFontTx/>
              <a:buNone/>
            </a:pPr>
            <a:r>
              <a:rPr lang="en-US" altLang="ru-RU" sz="2400" dirty="0"/>
              <a:t>3. up to 1 year - fibrous tissue</a:t>
            </a:r>
          </a:p>
          <a:p>
            <a:pPr eaLnBrk="1" hangingPunct="1">
              <a:lnSpc>
                <a:spcPct val="80000"/>
              </a:lnSpc>
              <a:buFontTx/>
              <a:buNone/>
            </a:pPr>
            <a:r>
              <a:rPr lang="en-US" altLang="ru-RU" sz="2400" dirty="0"/>
              <a:t>4. over a year - capsule formed</a:t>
            </a:r>
          </a:p>
          <a:p>
            <a:pPr eaLnBrk="1" hangingPunct="1">
              <a:lnSpc>
                <a:spcPct val="80000"/>
              </a:lnSpc>
              <a:buFontTx/>
              <a:buNone/>
            </a:pPr>
            <a:r>
              <a:rPr lang="en-US" altLang="ru-RU" sz="2400" dirty="0"/>
              <a:t>IV. Complications:</a:t>
            </a:r>
          </a:p>
          <a:p>
            <a:pPr eaLnBrk="1" hangingPunct="1">
              <a:lnSpc>
                <a:spcPct val="80000"/>
              </a:lnSpc>
              <a:buFontTx/>
              <a:buNone/>
            </a:pPr>
            <a:r>
              <a:rPr lang="en-US" altLang="ru-RU" sz="2400" dirty="0"/>
              <a:t>1. Uncomplicated</a:t>
            </a:r>
          </a:p>
          <a:p>
            <a:pPr eaLnBrk="1" hangingPunct="1">
              <a:lnSpc>
                <a:spcPct val="80000"/>
              </a:lnSpc>
              <a:buFontTx/>
              <a:buNone/>
            </a:pPr>
            <a:r>
              <a:rPr lang="en-US" altLang="ru-RU" sz="2400" dirty="0"/>
              <a:t>2. Complicated</a:t>
            </a:r>
          </a:p>
          <a:p>
            <a:pPr eaLnBrk="1" hangingPunct="1">
              <a:lnSpc>
                <a:spcPct val="80000"/>
              </a:lnSpc>
              <a:buFontTx/>
              <a:buNone/>
            </a:pPr>
            <a:r>
              <a:rPr lang="en-US" altLang="ru-RU" sz="2400" dirty="0"/>
              <a:t>a) suppuration</a:t>
            </a:r>
          </a:p>
          <a:p>
            <a:pPr eaLnBrk="1" hangingPunct="1">
              <a:lnSpc>
                <a:spcPct val="80000"/>
              </a:lnSpc>
              <a:buFontTx/>
              <a:buNone/>
            </a:pPr>
            <a:r>
              <a:rPr lang="en-US" altLang="ru-RU" sz="2400" dirty="0"/>
              <a:t>b) perforation (in the abdominal, pleural cavity, pericardium)</a:t>
            </a:r>
          </a:p>
          <a:p>
            <a:pPr eaLnBrk="1" hangingPunct="1">
              <a:lnSpc>
                <a:spcPct val="80000"/>
              </a:lnSpc>
              <a:buFontTx/>
              <a:buNone/>
            </a:pPr>
            <a:r>
              <a:rPr lang="en-US" altLang="ru-RU" sz="2400" dirty="0"/>
              <a:t>c) bleeding (into the cavity of the cyst, abdominal cavity)</a:t>
            </a:r>
          </a:p>
          <a:p>
            <a:pPr eaLnBrk="1" hangingPunct="1">
              <a:lnSpc>
                <a:spcPct val="80000"/>
              </a:lnSpc>
              <a:buFontTx/>
              <a:buNone/>
            </a:pPr>
            <a:r>
              <a:rPr lang="en-US" altLang="ru-RU" sz="2400" dirty="0"/>
              <a:t>d) compression of the surrounding organs (common bile duct, portal vein, stomach, left kidney, colon)</a:t>
            </a:r>
          </a:p>
          <a:p>
            <a:pPr eaLnBrk="1" hangingPunct="1">
              <a:lnSpc>
                <a:spcPct val="80000"/>
              </a:lnSpc>
              <a:buFontTx/>
              <a:buNone/>
            </a:pPr>
            <a:r>
              <a:rPr lang="en-US" altLang="ru-RU" sz="2400" dirty="0"/>
              <a:t>e) fistula formation</a:t>
            </a:r>
          </a:p>
          <a:p>
            <a:pPr eaLnBrk="1" hangingPunct="1">
              <a:lnSpc>
                <a:spcPct val="80000"/>
              </a:lnSpc>
              <a:buFontTx/>
              <a:buNone/>
            </a:pPr>
            <a:r>
              <a:rPr lang="en-US" altLang="ru-RU" sz="2400" dirty="0"/>
              <a:t>e) malignancy</a:t>
            </a:r>
          </a:p>
          <a:p>
            <a:pPr eaLnBrk="1" hangingPunct="1">
              <a:lnSpc>
                <a:spcPct val="80000"/>
              </a:lnSpc>
              <a:buFontTx/>
              <a:buNone/>
            </a:pPr>
            <a:r>
              <a:rPr lang="en-US" altLang="ru-RU" sz="2400" dirty="0"/>
              <a:t>V. By the nature of the clinical course: 3 periods: (asymptomatic, symptomatic, complications)</a:t>
            </a:r>
          </a:p>
          <a:p>
            <a:pPr eaLnBrk="1" hangingPunct="1">
              <a:lnSpc>
                <a:spcPct val="80000"/>
              </a:lnSpc>
              <a:buFontTx/>
              <a:buNone/>
            </a:pPr>
            <a:r>
              <a:rPr lang="en-US" altLang="ru-RU" sz="2400" dirty="0"/>
              <a:t>1. Primary 2. Recurrent.</a:t>
            </a:r>
            <a:endParaRPr lang="ru-RU" altLang="ru-RU" sz="2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Заголовок 1">
            <a:extLst>
              <a:ext uri="{FF2B5EF4-FFF2-40B4-BE49-F238E27FC236}">
                <a16:creationId xmlns:a16="http://schemas.microsoft.com/office/drawing/2014/main" id="{FC27FCA4-F68C-4172-A69C-4A8FA38586A8}"/>
              </a:ext>
            </a:extLst>
          </p:cNvPr>
          <p:cNvSpPr>
            <a:spLocks noGrp="1"/>
          </p:cNvSpPr>
          <p:nvPr>
            <p:ph type="title"/>
          </p:nvPr>
        </p:nvSpPr>
        <p:spPr/>
        <p:txBody>
          <a:bodyPr/>
          <a:lstStyle/>
          <a:p>
            <a:r>
              <a:rPr lang="en-US" altLang="ru-RU" dirty="0"/>
              <a:t>By localization</a:t>
            </a:r>
            <a:endParaRPr lang="ru-RU" altLang="ru-RU" dirty="0"/>
          </a:p>
        </p:txBody>
      </p:sp>
      <p:sp>
        <p:nvSpPr>
          <p:cNvPr id="87043" name="Объект 2">
            <a:extLst>
              <a:ext uri="{FF2B5EF4-FFF2-40B4-BE49-F238E27FC236}">
                <a16:creationId xmlns:a16="http://schemas.microsoft.com/office/drawing/2014/main" id="{17A5BF23-FA7C-404C-B267-849EBAAC7060}"/>
              </a:ext>
            </a:extLst>
          </p:cNvPr>
          <p:cNvSpPr>
            <a:spLocks noGrp="1"/>
          </p:cNvSpPr>
          <p:nvPr>
            <p:ph idx="1"/>
          </p:nvPr>
        </p:nvSpPr>
        <p:spPr/>
        <p:txBody>
          <a:bodyPr/>
          <a:lstStyle/>
          <a:p>
            <a:r>
              <a:rPr lang="en-US" altLang="ru-RU" sz="4000" b="1" dirty="0"/>
              <a:t>Head</a:t>
            </a:r>
          </a:p>
          <a:p>
            <a:r>
              <a:rPr lang="en-US" altLang="ru-RU" sz="4000" b="1" dirty="0"/>
              <a:t>Body</a:t>
            </a:r>
          </a:p>
          <a:p>
            <a:r>
              <a:rPr lang="en-US" altLang="ru-RU" sz="4000" b="1" dirty="0"/>
              <a:t>Tail</a:t>
            </a:r>
            <a:endParaRPr lang="ru-RU" altLang="ru-RU" sz="40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8">
            <a:extLst>
              <a:ext uri="{FF2B5EF4-FFF2-40B4-BE49-F238E27FC236}">
                <a16:creationId xmlns:a16="http://schemas.microsoft.com/office/drawing/2014/main" id="{E8BFF9C4-65FF-4B84-94C8-69B04554EBA6}"/>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5288" y="119063"/>
            <a:ext cx="8064500" cy="639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E5D051-14A8-4E27-A917-46A66378423B}"/>
              </a:ext>
            </a:extLst>
          </p:cNvPr>
          <p:cNvSpPr>
            <a:spLocks noGrp="1"/>
          </p:cNvSpPr>
          <p:nvPr>
            <p:ph type="title"/>
          </p:nvPr>
        </p:nvSpPr>
        <p:spPr/>
        <p:txBody>
          <a:bodyPr/>
          <a:lstStyle/>
          <a:p>
            <a:r>
              <a:rPr lang="en-US" dirty="0"/>
              <a:t>PANCREAS ANATOMY</a:t>
            </a:r>
            <a:endParaRPr lang="ru-RU" dirty="0"/>
          </a:p>
        </p:txBody>
      </p:sp>
      <p:pic>
        <p:nvPicPr>
          <p:cNvPr id="5" name="Объект 4">
            <a:extLst>
              <a:ext uri="{FF2B5EF4-FFF2-40B4-BE49-F238E27FC236}">
                <a16:creationId xmlns:a16="http://schemas.microsoft.com/office/drawing/2014/main" id="{6930A7D5-B9E5-46E5-89DB-B836349B76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1382410"/>
            <a:ext cx="4536504" cy="5041568"/>
          </a:xfrm>
        </p:spPr>
      </p:pic>
    </p:spTree>
    <p:extLst>
      <p:ext uri="{BB962C8B-B14F-4D97-AF65-F5344CB8AC3E}">
        <p14:creationId xmlns:p14="http://schemas.microsoft.com/office/powerpoint/2010/main" val="9572877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a:extLst>
              <a:ext uri="{FF2B5EF4-FFF2-40B4-BE49-F238E27FC236}">
                <a16:creationId xmlns:a16="http://schemas.microsoft.com/office/drawing/2014/main" id="{50888BDD-4892-4408-9BF1-61A527086A39}"/>
              </a:ext>
            </a:extLst>
          </p:cNvPr>
          <p:cNvSpPr>
            <a:spLocks noGrp="1" noChangeArrowheads="1"/>
          </p:cNvSpPr>
          <p:nvPr>
            <p:ph type="body" idx="1"/>
          </p:nvPr>
        </p:nvSpPr>
        <p:spPr>
          <a:xfrm>
            <a:off x="0" y="0"/>
            <a:ext cx="9144000" cy="6858000"/>
          </a:xfrm>
        </p:spPr>
        <p:txBody>
          <a:bodyPr/>
          <a:lstStyle/>
          <a:p>
            <a:pPr marL="609600" indent="-609600" algn="ctr" eaLnBrk="1" hangingPunct="1">
              <a:buFontTx/>
              <a:buNone/>
            </a:pPr>
            <a:r>
              <a:rPr lang="en-US" altLang="ru-RU" sz="4000" b="1" dirty="0"/>
              <a:t>CLINICAL MANIFESTATIONS</a:t>
            </a:r>
          </a:p>
          <a:p>
            <a:pPr marL="742950" indent="-742950" eaLnBrk="1" hangingPunct="1">
              <a:buFont typeface="+mj-lt"/>
              <a:buAutoNum type="arabicPeriod"/>
            </a:pPr>
            <a:r>
              <a:rPr lang="en-US" altLang="ru-RU" sz="4000" b="1" dirty="0"/>
              <a:t>Pain in the upper abdomen (cyst pressure)</a:t>
            </a:r>
          </a:p>
          <a:p>
            <a:pPr marL="742950" indent="-742950" eaLnBrk="1" hangingPunct="1">
              <a:buFont typeface="+mj-lt"/>
              <a:buAutoNum type="arabicPeriod"/>
            </a:pPr>
            <a:r>
              <a:rPr lang="en-US" altLang="ru-RU" sz="4000" b="1" dirty="0"/>
              <a:t>Dyspepsia (exocrine insufficiency)</a:t>
            </a:r>
          </a:p>
          <a:p>
            <a:pPr marL="742950" indent="-742950" eaLnBrk="1" hangingPunct="1">
              <a:buFont typeface="+mj-lt"/>
              <a:buAutoNum type="arabicPeriod"/>
            </a:pPr>
            <a:r>
              <a:rPr lang="en-US" altLang="ru-RU" sz="4000" b="1" dirty="0"/>
              <a:t>Losing weight</a:t>
            </a:r>
          </a:p>
          <a:p>
            <a:pPr marL="742950" indent="-742950" eaLnBrk="1" hangingPunct="1">
              <a:buFont typeface="+mj-lt"/>
              <a:buAutoNum type="arabicPeriod"/>
            </a:pPr>
            <a:r>
              <a:rPr lang="en-US" altLang="ru-RU" sz="4000" b="1" dirty="0"/>
              <a:t>Palpation-determined volumetric formation</a:t>
            </a:r>
          </a:p>
          <a:p>
            <a:pPr marL="742950" indent="-742950" eaLnBrk="1" hangingPunct="1">
              <a:buFont typeface="+mj-lt"/>
              <a:buAutoNum type="arabicPeriod"/>
            </a:pPr>
            <a:r>
              <a:rPr lang="en-US" altLang="ru-RU" sz="4000" b="1" dirty="0"/>
              <a:t>Temperature (suppuration)</a:t>
            </a:r>
            <a:endParaRPr lang="ru-RU" altLang="ru-RU" sz="40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a:extLst>
              <a:ext uri="{FF2B5EF4-FFF2-40B4-BE49-F238E27FC236}">
                <a16:creationId xmlns:a16="http://schemas.microsoft.com/office/drawing/2014/main" id="{83F6D893-4DE9-45C5-8F8C-C1F7217FB3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12">
            <a:extLst>
              <a:ext uri="{FF2B5EF4-FFF2-40B4-BE49-F238E27FC236}">
                <a16:creationId xmlns:a16="http://schemas.microsoft.com/office/drawing/2014/main" id="{D2F6B8D0-C75A-4570-9E2B-BD2A34410DD8}"/>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23850" y="1162050"/>
            <a:ext cx="8640763" cy="401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a:extLst>
              <a:ext uri="{FF2B5EF4-FFF2-40B4-BE49-F238E27FC236}">
                <a16:creationId xmlns:a16="http://schemas.microsoft.com/office/drawing/2014/main" id="{50D65445-4BFC-487D-B42E-CB917034883A}"/>
              </a:ext>
            </a:extLst>
          </p:cNvPr>
          <p:cNvSpPr>
            <a:spLocks noGrp="1" noChangeArrowheads="1"/>
          </p:cNvSpPr>
          <p:nvPr>
            <p:ph type="body" idx="1"/>
          </p:nvPr>
        </p:nvSpPr>
        <p:spPr>
          <a:xfrm>
            <a:off x="0" y="26988"/>
            <a:ext cx="9144000" cy="6858000"/>
          </a:xfrm>
        </p:spPr>
        <p:txBody>
          <a:bodyPr/>
          <a:lstStyle/>
          <a:p>
            <a:pPr marL="609600" indent="-609600" algn="ctr" eaLnBrk="1" hangingPunct="1">
              <a:buFontTx/>
              <a:buNone/>
            </a:pPr>
            <a:r>
              <a:rPr lang="en-US" altLang="ru-RU" sz="4800" dirty="0"/>
              <a:t>Diagnosis (as in chronic pancreatitis)</a:t>
            </a:r>
          </a:p>
          <a:p>
            <a:pPr marL="914400" indent="-914400" eaLnBrk="1" hangingPunct="1">
              <a:buFont typeface="+mj-lt"/>
              <a:buAutoNum type="arabicPeriod"/>
            </a:pPr>
            <a:r>
              <a:rPr lang="en-US" altLang="ru-RU" sz="4800" dirty="0"/>
              <a:t>X-ray of the stomach, 12-p.</a:t>
            </a:r>
          </a:p>
          <a:p>
            <a:pPr marL="914400" indent="-914400" eaLnBrk="1" hangingPunct="1">
              <a:buFont typeface="+mj-lt"/>
              <a:buAutoNum type="arabicPeriod"/>
            </a:pPr>
            <a:r>
              <a:rPr lang="en-US" altLang="ru-RU" sz="4800" dirty="0"/>
              <a:t>Ultrasound</a:t>
            </a:r>
          </a:p>
          <a:p>
            <a:pPr marL="914400" indent="-914400" eaLnBrk="1" hangingPunct="1">
              <a:buFont typeface="+mj-lt"/>
              <a:buAutoNum type="arabicPeriod"/>
            </a:pPr>
            <a:r>
              <a:rPr lang="en-US" altLang="ru-RU" sz="4800" dirty="0"/>
              <a:t>CT, MRI</a:t>
            </a:r>
          </a:p>
          <a:p>
            <a:pPr marL="914400" indent="-914400" eaLnBrk="1" hangingPunct="1">
              <a:buFont typeface="+mj-lt"/>
              <a:buAutoNum type="arabicPeriod"/>
            </a:pPr>
            <a:r>
              <a:rPr lang="en-US" altLang="ru-RU" sz="4800" dirty="0"/>
              <a:t>ERCP,</a:t>
            </a:r>
          </a:p>
          <a:p>
            <a:pPr marL="914400" indent="-914400" eaLnBrk="1" hangingPunct="1">
              <a:buFont typeface="+mj-lt"/>
              <a:buAutoNum type="arabicPeriod"/>
            </a:pPr>
            <a:r>
              <a:rPr lang="en-US" altLang="ru-RU" sz="4800" dirty="0" err="1"/>
              <a:t>celiacography</a:t>
            </a:r>
            <a:endParaRPr lang="ru-RU" altLang="ru-RU" sz="40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5">
            <a:extLst>
              <a:ext uri="{FF2B5EF4-FFF2-40B4-BE49-F238E27FC236}">
                <a16:creationId xmlns:a16="http://schemas.microsoft.com/office/drawing/2014/main" id="{7FEB7F26-6FE3-4258-AA92-CE5266DCF4A3}"/>
              </a:ext>
            </a:extLst>
          </p:cNvPr>
          <p:cNvSpPr>
            <a:spLocks noGrp="1" noChangeArrowheads="1"/>
          </p:cNvSpPr>
          <p:nvPr>
            <p:ph type="title"/>
          </p:nvPr>
        </p:nvSpPr>
        <p:spPr/>
        <p:txBody>
          <a:bodyPr/>
          <a:lstStyle/>
          <a:p>
            <a:pPr eaLnBrk="1" hangingPunct="1"/>
            <a:endParaRPr lang="ru-RU" altLang="ru-RU"/>
          </a:p>
        </p:txBody>
      </p:sp>
      <p:pic>
        <p:nvPicPr>
          <p:cNvPr id="93187" name="Picture 4" descr="P9270006">
            <a:extLst>
              <a:ext uri="{FF2B5EF4-FFF2-40B4-BE49-F238E27FC236}">
                <a16:creationId xmlns:a16="http://schemas.microsoft.com/office/drawing/2014/main" id="{41676A2D-2E5A-462C-A606-82F71A0D62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0"/>
            <a:ext cx="58324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a:extLst>
              <a:ext uri="{FF2B5EF4-FFF2-40B4-BE49-F238E27FC236}">
                <a16:creationId xmlns:a16="http://schemas.microsoft.com/office/drawing/2014/main" id="{F222C21A-EF27-4BBF-BA29-98AA0BC18D55}"/>
              </a:ext>
            </a:extLst>
          </p:cNvPr>
          <p:cNvSpPr>
            <a:spLocks noGrp="1" noChangeArrowheads="1"/>
          </p:cNvSpPr>
          <p:nvPr>
            <p:ph type="title"/>
          </p:nvPr>
        </p:nvSpPr>
        <p:spPr/>
        <p:txBody>
          <a:bodyPr/>
          <a:lstStyle/>
          <a:p>
            <a:pPr eaLnBrk="1" hangingPunct="1"/>
            <a:r>
              <a:rPr lang="en-US" altLang="ru-RU" sz="3200" dirty="0"/>
              <a:t>Deployment of the contour of the duodenum</a:t>
            </a:r>
            <a:endParaRPr lang="ru-RU" altLang="ru-RU" sz="3200" dirty="0"/>
          </a:p>
        </p:txBody>
      </p:sp>
      <p:pic>
        <p:nvPicPr>
          <p:cNvPr id="95235" name="Picture 5" descr="11">
            <a:extLst>
              <a:ext uri="{FF2B5EF4-FFF2-40B4-BE49-F238E27FC236}">
                <a16:creationId xmlns:a16="http://schemas.microsoft.com/office/drawing/2014/main" id="{C9027C1E-37FC-4D6A-A25D-25951404EB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22513" y="1268413"/>
            <a:ext cx="4271962" cy="540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Заголовок 1">
            <a:extLst>
              <a:ext uri="{FF2B5EF4-FFF2-40B4-BE49-F238E27FC236}">
                <a16:creationId xmlns:a16="http://schemas.microsoft.com/office/drawing/2014/main" id="{0038A66D-2B8D-4111-A75E-315CC499AF19}"/>
              </a:ext>
            </a:extLst>
          </p:cNvPr>
          <p:cNvSpPr>
            <a:spLocks noGrp="1"/>
          </p:cNvSpPr>
          <p:nvPr>
            <p:ph type="title"/>
          </p:nvPr>
        </p:nvSpPr>
        <p:spPr>
          <a:xfrm>
            <a:off x="457200" y="188912"/>
            <a:ext cx="8229600" cy="1022351"/>
          </a:xfrm>
        </p:spPr>
        <p:txBody>
          <a:bodyPr/>
          <a:lstStyle/>
          <a:p>
            <a:r>
              <a:rPr lang="en-US" altLang="ru-RU" sz="3600" dirty="0"/>
              <a:t>Ultrasound</a:t>
            </a:r>
            <a:r>
              <a:rPr lang="ru-RU" altLang="ru-RU" sz="3600" dirty="0"/>
              <a:t>.</a:t>
            </a:r>
            <a:r>
              <a:rPr lang="en-US" altLang="ru-RU" sz="3600" dirty="0"/>
              <a:t> Pancreatitis, pseudocyst</a:t>
            </a:r>
            <a:endParaRPr lang="ru-RU" altLang="ru-RU" sz="3600" dirty="0"/>
          </a:p>
        </p:txBody>
      </p:sp>
      <p:pic>
        <p:nvPicPr>
          <p:cNvPr id="96259" name="Picture 2" descr="C:\УЧЕБА\ГОСПИТАЛЬНАЯ ХИРУРГИЯ\КАФЕДРА\ИНСТРУМНТАЛЬНОЕ ИССЛЕДОВАНИЕ ПЖЖ\trum05.jpg">
            <a:extLst>
              <a:ext uri="{FF2B5EF4-FFF2-40B4-BE49-F238E27FC236}">
                <a16:creationId xmlns:a16="http://schemas.microsoft.com/office/drawing/2014/main" id="{F1C151E2-1783-4B30-8C6D-24D9A30AE6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211263"/>
            <a:ext cx="7705725" cy="54578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УЗИ. Псевдокиста поджелудочной железы при остром панкреатите в виде анэхогенного образования с четкими контурами, однородной структурой, с наличием гиперэхогенных включений (детрит поджелудочной железы).">
            <a:extLst>
              <a:ext uri="{FF2B5EF4-FFF2-40B4-BE49-F238E27FC236}">
                <a16:creationId xmlns:a16="http://schemas.microsoft.com/office/drawing/2014/main" id="{925D9467-0698-488F-BD71-301A7DA87B64}"/>
              </a:ext>
            </a:extLst>
          </p:cNvPr>
          <p:cNvPicPr>
            <a:picLocks noChangeAspect="1" noChangeArrowheads="1"/>
          </p:cNvPicPr>
          <p:nvPr/>
        </p:nvPicPr>
        <p:blipFill>
          <a:blip r:embed="rId2">
            <a:lum contrast="36000"/>
            <a:extLst>
              <a:ext uri="{28A0092B-C50C-407E-A947-70E740481C1C}">
                <a14:useLocalDpi xmlns:a14="http://schemas.microsoft.com/office/drawing/2010/main" val="0"/>
              </a:ext>
            </a:extLst>
          </a:blip>
          <a:srcRect r="4646"/>
          <a:stretch>
            <a:fillRect/>
          </a:stretch>
        </p:blipFill>
        <p:spPr bwMode="auto">
          <a:xfrm>
            <a:off x="100013" y="0"/>
            <a:ext cx="9043987" cy="6858000"/>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a:extLst>
              <a:ext uri="{FF2B5EF4-FFF2-40B4-BE49-F238E27FC236}">
                <a16:creationId xmlns:a16="http://schemas.microsoft.com/office/drawing/2014/main" id="{064A8ADB-F851-475F-AE4F-32A29B0EBC89}"/>
              </a:ext>
            </a:extLst>
          </p:cNvPr>
          <p:cNvSpPr>
            <a:spLocks noGrp="1"/>
          </p:cNvSpPr>
          <p:nvPr>
            <p:ph type="title"/>
          </p:nvPr>
        </p:nvSpPr>
        <p:spPr>
          <a:xfrm>
            <a:off x="179512" y="274638"/>
            <a:ext cx="8856984" cy="1143000"/>
          </a:xfrm>
        </p:spPr>
        <p:txBody>
          <a:bodyPr anchor="t"/>
          <a:lstStyle/>
          <a:p>
            <a:r>
              <a:rPr lang="en-US" altLang="ru-RU" sz="3600" b="1" dirty="0">
                <a:solidFill>
                  <a:schemeClr val="tx1"/>
                </a:solidFill>
              </a:rPr>
              <a:t>Computed tomography: pancreatic cyst</a:t>
            </a:r>
            <a:br>
              <a:rPr lang="ru-RU" altLang="ru-RU" dirty="0">
                <a:solidFill>
                  <a:schemeClr val="tx1"/>
                </a:solidFill>
              </a:rPr>
            </a:br>
            <a:endParaRPr lang="ru-RU" altLang="ru-RU" dirty="0">
              <a:solidFill>
                <a:schemeClr val="tx1"/>
              </a:solidFill>
            </a:endParaRPr>
          </a:p>
        </p:txBody>
      </p:sp>
      <p:pic>
        <p:nvPicPr>
          <p:cNvPr id="99331" name="Рисунок 3" descr="IMG_1078.jpg">
            <a:extLst>
              <a:ext uri="{FF2B5EF4-FFF2-40B4-BE49-F238E27FC236}">
                <a16:creationId xmlns:a16="http://schemas.microsoft.com/office/drawing/2014/main" id="{5BCE50A9-CAD7-480E-9D1C-A099F41143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44675"/>
            <a:ext cx="8713788"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A48A4305-A5FF-4AF0-B93D-003947597635}"/>
              </a:ext>
            </a:extLst>
          </p:cNvPr>
          <p:cNvSpPr>
            <a:spLocks noGrp="1" noChangeArrowheads="1"/>
          </p:cNvSpPr>
          <p:nvPr>
            <p:ph type="body" idx="1"/>
          </p:nvPr>
        </p:nvSpPr>
        <p:spPr>
          <a:xfrm>
            <a:off x="0" y="0"/>
            <a:ext cx="9144000" cy="6858000"/>
          </a:xfrm>
        </p:spPr>
        <p:txBody>
          <a:bodyPr/>
          <a:lstStyle/>
          <a:p>
            <a:pPr marL="609600" indent="-609600" eaLnBrk="1" hangingPunct="1">
              <a:buFontTx/>
              <a:buNone/>
            </a:pPr>
            <a:r>
              <a:rPr lang="ru-RU" altLang="ru-RU" dirty="0"/>
              <a:t> </a:t>
            </a:r>
            <a:r>
              <a:rPr lang="en-US" altLang="ru-RU" sz="4400" dirty="0"/>
              <a:t>Small cysts -</a:t>
            </a:r>
          </a:p>
          <a:p>
            <a:pPr marL="609600" indent="-609600" eaLnBrk="1" hangingPunct="1">
              <a:buFontTx/>
              <a:buNone/>
            </a:pPr>
            <a:r>
              <a:rPr lang="en-US" altLang="ru-RU" sz="4400" dirty="0"/>
              <a:t>     conservative treatment: </a:t>
            </a:r>
            <a:r>
              <a:rPr lang="en-US" altLang="ru-RU" sz="4400" dirty="0" err="1"/>
              <a:t>sandostatin</a:t>
            </a:r>
            <a:r>
              <a:rPr lang="en-US" altLang="ru-RU" sz="4400" dirty="0"/>
              <a:t>, octreotide</a:t>
            </a:r>
          </a:p>
          <a:p>
            <a:pPr marL="609600" indent="-609600" eaLnBrk="1" hangingPunct="1">
              <a:buFontTx/>
              <a:buNone/>
            </a:pPr>
            <a:r>
              <a:rPr lang="en-US" altLang="ru-RU" sz="4400" dirty="0"/>
              <a:t>     anti-inflammatory, absorbable drugs, antibiotics, probiotics, physical therapy, radiotherapy.</a:t>
            </a:r>
          </a:p>
          <a:p>
            <a:pPr marL="609600" indent="-609600" eaLnBrk="1" hangingPunct="1">
              <a:buFontTx/>
              <a:buNone/>
            </a:pPr>
            <a:r>
              <a:rPr lang="en-US" altLang="ru-RU" sz="4400" dirty="0"/>
              <a:t>     </a:t>
            </a:r>
          </a:p>
          <a:p>
            <a:pPr marL="609600" indent="-609600" eaLnBrk="1" hangingPunct="1">
              <a:buFontTx/>
              <a:buNone/>
            </a:pPr>
            <a:r>
              <a:rPr lang="en-US" altLang="ru-RU" sz="4400" dirty="0"/>
              <a:t>      Large cysts are an operation.</a:t>
            </a:r>
            <a:endParaRPr lang="ru-RU" altLang="ru-RU" sz="4400" dirty="0"/>
          </a:p>
          <a:p>
            <a:pPr marL="609600" indent="-609600" eaLnBrk="1" hangingPunct="1">
              <a:buFontTx/>
              <a:buNone/>
            </a:pPr>
            <a:endParaRPr lang="ru-RU" altLang="ru-RU" dirty="0"/>
          </a:p>
          <a:p>
            <a:pPr marL="609600" indent="-609600" eaLnBrk="1" hangingPunct="1">
              <a:buFontTx/>
              <a:buNone/>
            </a:pPr>
            <a:endParaRPr lang="ru-RU" alt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6DA9B7A-D012-4836-A19C-77A2806462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7" y="404664"/>
            <a:ext cx="9133486" cy="5904656"/>
          </a:xfrm>
        </p:spPr>
      </p:pic>
    </p:spTree>
    <p:extLst>
      <p:ext uri="{BB962C8B-B14F-4D97-AF65-F5344CB8AC3E}">
        <p14:creationId xmlns:p14="http://schemas.microsoft.com/office/powerpoint/2010/main" val="20556491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Заголовок 1">
            <a:extLst>
              <a:ext uri="{FF2B5EF4-FFF2-40B4-BE49-F238E27FC236}">
                <a16:creationId xmlns:a16="http://schemas.microsoft.com/office/drawing/2014/main" id="{C1B3E622-707C-4DEB-85A4-F73C962FFEDA}"/>
              </a:ext>
            </a:extLst>
          </p:cNvPr>
          <p:cNvSpPr>
            <a:spLocks noGrp="1"/>
          </p:cNvSpPr>
          <p:nvPr>
            <p:ph type="title"/>
          </p:nvPr>
        </p:nvSpPr>
        <p:spPr>
          <a:xfrm>
            <a:off x="457200" y="0"/>
            <a:ext cx="8229600" cy="1417638"/>
          </a:xfrm>
        </p:spPr>
        <p:txBody>
          <a:bodyPr anchor="t"/>
          <a:lstStyle/>
          <a:p>
            <a:r>
              <a:rPr lang="en-US" altLang="ru-RU" sz="3200" i="1" dirty="0"/>
              <a:t>THE MAIN TYPES OF SURGICAL TREATMENT OF PANCREATIC CYSTS</a:t>
            </a:r>
            <a:endParaRPr lang="ru-RU" altLang="ru-RU" sz="3200" dirty="0"/>
          </a:p>
        </p:txBody>
      </p:sp>
      <p:sp>
        <p:nvSpPr>
          <p:cNvPr id="101379" name="Прямоугольник 2">
            <a:extLst>
              <a:ext uri="{FF2B5EF4-FFF2-40B4-BE49-F238E27FC236}">
                <a16:creationId xmlns:a16="http://schemas.microsoft.com/office/drawing/2014/main" id="{403E0534-D3E9-404E-975E-EB895F83763F}"/>
              </a:ext>
            </a:extLst>
          </p:cNvPr>
          <p:cNvSpPr>
            <a:spLocks noChangeArrowheads="1"/>
          </p:cNvSpPr>
          <p:nvPr/>
        </p:nvSpPr>
        <p:spPr bwMode="auto">
          <a:xfrm>
            <a:off x="827088" y="1844675"/>
            <a:ext cx="75231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Wingdings 2" panose="05020102010507070707" pitchFamily="18" charset="2"/>
              <a:buAutoNum type="arabicPeriod"/>
            </a:pPr>
            <a:r>
              <a:rPr lang="en-US" altLang="ru-RU" sz="3600" dirty="0"/>
              <a:t>External drainage (puncture, operative)</a:t>
            </a:r>
          </a:p>
          <a:p>
            <a:pPr eaLnBrk="1" hangingPunct="1">
              <a:spcBef>
                <a:spcPct val="0"/>
              </a:spcBef>
              <a:buFont typeface="Wingdings 2" panose="05020102010507070707" pitchFamily="18" charset="2"/>
              <a:buAutoNum type="arabicPeriod"/>
            </a:pPr>
            <a:r>
              <a:rPr lang="en-US" altLang="ru-RU" sz="3600" dirty="0"/>
              <a:t>Internal drainage (</a:t>
            </a:r>
            <a:r>
              <a:rPr lang="en-US" altLang="ru-RU" sz="3600" dirty="0" err="1"/>
              <a:t>cystogastro</a:t>
            </a:r>
            <a:r>
              <a:rPr lang="en-US" altLang="ru-RU" sz="3600" dirty="0"/>
              <a:t>, </a:t>
            </a:r>
            <a:r>
              <a:rPr lang="en-US" altLang="ru-RU" sz="3600" dirty="0" err="1"/>
              <a:t>cystejunoanastomoses</a:t>
            </a:r>
            <a:r>
              <a:rPr lang="en-US" altLang="ru-RU" sz="3600" dirty="0"/>
              <a:t>)</a:t>
            </a:r>
          </a:p>
          <a:p>
            <a:pPr eaLnBrk="1" hangingPunct="1">
              <a:spcBef>
                <a:spcPct val="0"/>
              </a:spcBef>
              <a:buFont typeface="Wingdings 2" panose="05020102010507070707" pitchFamily="18" charset="2"/>
              <a:buAutoNum type="arabicPeriod"/>
            </a:pPr>
            <a:r>
              <a:rPr lang="en-US" altLang="ru-RU" sz="3600" dirty="0"/>
              <a:t>Incomplete cyst removal</a:t>
            </a:r>
          </a:p>
          <a:p>
            <a:pPr eaLnBrk="1" hangingPunct="1">
              <a:spcBef>
                <a:spcPct val="0"/>
              </a:spcBef>
              <a:buFont typeface="Wingdings 2" panose="05020102010507070707" pitchFamily="18" charset="2"/>
              <a:buAutoNum type="arabicPeriod"/>
            </a:pPr>
            <a:endParaRPr lang="en-US" altLang="ru-RU" sz="3600" dirty="0"/>
          </a:p>
          <a:p>
            <a:pPr eaLnBrk="1" hangingPunct="1">
              <a:spcBef>
                <a:spcPct val="0"/>
              </a:spcBef>
              <a:buFont typeface="Wingdings 2" panose="05020102010507070707" pitchFamily="18" charset="2"/>
              <a:buAutoNum type="arabicPeriod"/>
            </a:pPr>
            <a:r>
              <a:rPr lang="en-US" altLang="ru-RU" sz="3600" dirty="0"/>
              <a:t>Complete cyst removal</a:t>
            </a:r>
            <a:endParaRPr lang="ru-RU" altLang="ru-RU" sz="36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15">
            <a:extLst>
              <a:ext uri="{FF2B5EF4-FFF2-40B4-BE49-F238E27FC236}">
                <a16:creationId xmlns:a16="http://schemas.microsoft.com/office/drawing/2014/main" id="{E42AE044-DD71-47D3-B265-1022E1FC5AD4}"/>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55650" y="203200"/>
            <a:ext cx="7488238" cy="6111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16">
            <a:extLst>
              <a:ext uri="{FF2B5EF4-FFF2-40B4-BE49-F238E27FC236}">
                <a16:creationId xmlns:a16="http://schemas.microsoft.com/office/drawing/2014/main" id="{BFBD551C-B79F-4CD2-BEEA-F619E092610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4213" y="417513"/>
            <a:ext cx="7416800" cy="5846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17">
            <a:extLst>
              <a:ext uri="{FF2B5EF4-FFF2-40B4-BE49-F238E27FC236}">
                <a16:creationId xmlns:a16="http://schemas.microsoft.com/office/drawing/2014/main" id="{F60AF1B4-7FC3-4F06-9BED-784EFD3F44E8}"/>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116013" y="346075"/>
            <a:ext cx="6696075" cy="5895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a:extLst>
              <a:ext uri="{FF2B5EF4-FFF2-40B4-BE49-F238E27FC236}">
                <a16:creationId xmlns:a16="http://schemas.microsoft.com/office/drawing/2014/main" id="{7277EAC2-8B4C-4174-AD02-4032030A75A7}"/>
              </a:ext>
            </a:extLst>
          </p:cNvPr>
          <p:cNvSpPr>
            <a:spLocks noGrp="1" noChangeArrowheads="1"/>
          </p:cNvSpPr>
          <p:nvPr>
            <p:ph type="title"/>
          </p:nvPr>
        </p:nvSpPr>
        <p:spPr/>
        <p:txBody>
          <a:bodyPr/>
          <a:lstStyle/>
          <a:p>
            <a:pPr eaLnBrk="1" hangingPunct="1"/>
            <a:r>
              <a:rPr lang="en-US" altLang="ru-RU" dirty="0"/>
              <a:t>THE PUNCTURE METHOD</a:t>
            </a:r>
            <a:endParaRPr lang="ru-RU" altLang="ru-RU" dirty="0"/>
          </a:p>
        </p:txBody>
      </p:sp>
      <p:pic>
        <p:nvPicPr>
          <p:cNvPr id="105475" name="Picture 5" descr="22">
            <a:extLst>
              <a:ext uri="{FF2B5EF4-FFF2-40B4-BE49-F238E27FC236}">
                <a16:creationId xmlns:a16="http://schemas.microsoft.com/office/drawing/2014/main" id="{3DEA48CF-D24A-4C32-BFD1-E19074C38B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1255713"/>
            <a:ext cx="7058025" cy="5227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a:extLst>
              <a:ext uri="{FF2B5EF4-FFF2-40B4-BE49-F238E27FC236}">
                <a16:creationId xmlns:a16="http://schemas.microsoft.com/office/drawing/2014/main" id="{32C610AB-C922-4A92-9BA9-6D2BF2433955}"/>
              </a:ext>
            </a:extLst>
          </p:cNvPr>
          <p:cNvSpPr>
            <a:spLocks noGrp="1" noChangeArrowheads="1"/>
          </p:cNvSpPr>
          <p:nvPr>
            <p:ph type="title"/>
          </p:nvPr>
        </p:nvSpPr>
        <p:spPr/>
        <p:txBody>
          <a:bodyPr/>
          <a:lstStyle/>
          <a:p>
            <a:pPr eaLnBrk="1" hangingPunct="1"/>
            <a:endParaRPr lang="ru-RU" altLang="ru-RU"/>
          </a:p>
        </p:txBody>
      </p:sp>
      <p:pic>
        <p:nvPicPr>
          <p:cNvPr id="106499" name="Picture 0" descr="IMAG0010">
            <a:extLst>
              <a:ext uri="{FF2B5EF4-FFF2-40B4-BE49-F238E27FC236}">
                <a16:creationId xmlns:a16="http://schemas.microsoft.com/office/drawing/2014/main" id="{5A45EA1D-C8C5-47FF-89F7-E38F1E4E3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a:extLst>
              <a:ext uri="{FF2B5EF4-FFF2-40B4-BE49-F238E27FC236}">
                <a16:creationId xmlns:a16="http://schemas.microsoft.com/office/drawing/2014/main" id="{6BCEE923-0A9F-459C-8779-6D9CE9FE2CDF}"/>
              </a:ext>
            </a:extLst>
          </p:cNvPr>
          <p:cNvSpPr>
            <a:spLocks noGrp="1" noChangeArrowheads="1"/>
          </p:cNvSpPr>
          <p:nvPr>
            <p:ph type="title"/>
          </p:nvPr>
        </p:nvSpPr>
        <p:spPr/>
        <p:txBody>
          <a:bodyPr/>
          <a:lstStyle/>
          <a:p>
            <a:pPr eaLnBrk="1" hangingPunct="1"/>
            <a:endParaRPr lang="ru-RU" altLang="ru-RU"/>
          </a:p>
        </p:txBody>
      </p:sp>
      <p:pic>
        <p:nvPicPr>
          <p:cNvPr id="107523" name="Picture 0" descr="IMAG0011">
            <a:extLst>
              <a:ext uri="{FF2B5EF4-FFF2-40B4-BE49-F238E27FC236}">
                <a16:creationId xmlns:a16="http://schemas.microsoft.com/office/drawing/2014/main" id="{7FB1272C-2681-4BE2-82C5-7807B49A99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a:extLst>
              <a:ext uri="{FF2B5EF4-FFF2-40B4-BE49-F238E27FC236}">
                <a16:creationId xmlns:a16="http://schemas.microsoft.com/office/drawing/2014/main" id="{FA1912F8-F04A-4D50-B81E-C6E12D71E20B}"/>
              </a:ext>
            </a:extLst>
          </p:cNvPr>
          <p:cNvSpPr>
            <a:spLocks noGrp="1" noChangeArrowheads="1"/>
          </p:cNvSpPr>
          <p:nvPr>
            <p:ph type="title"/>
          </p:nvPr>
        </p:nvSpPr>
        <p:spPr/>
        <p:txBody>
          <a:bodyPr/>
          <a:lstStyle/>
          <a:p>
            <a:pPr eaLnBrk="1" hangingPunct="1"/>
            <a:endParaRPr lang="ru-RU" altLang="ru-RU"/>
          </a:p>
        </p:txBody>
      </p:sp>
      <p:pic>
        <p:nvPicPr>
          <p:cNvPr id="108547" name="Picture 0" descr="IMAG0012">
            <a:extLst>
              <a:ext uri="{FF2B5EF4-FFF2-40B4-BE49-F238E27FC236}">
                <a16:creationId xmlns:a16="http://schemas.microsoft.com/office/drawing/2014/main" id="{639C908C-CEBE-47D5-9E03-6C114467A5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a:extLst>
              <a:ext uri="{FF2B5EF4-FFF2-40B4-BE49-F238E27FC236}">
                <a16:creationId xmlns:a16="http://schemas.microsoft.com/office/drawing/2014/main" id="{FED60BBB-DAFC-4FE1-BDBC-B703DC8F2D84}"/>
              </a:ext>
            </a:extLst>
          </p:cNvPr>
          <p:cNvSpPr>
            <a:spLocks noGrp="1" noChangeArrowheads="1"/>
          </p:cNvSpPr>
          <p:nvPr>
            <p:ph type="title"/>
          </p:nvPr>
        </p:nvSpPr>
        <p:spPr/>
        <p:txBody>
          <a:bodyPr/>
          <a:lstStyle/>
          <a:p>
            <a:pPr eaLnBrk="1" hangingPunct="1"/>
            <a:endParaRPr lang="ru-RU" altLang="ru-RU"/>
          </a:p>
        </p:txBody>
      </p:sp>
      <p:pic>
        <p:nvPicPr>
          <p:cNvPr id="109571" name="Picture 4" descr="IMAG0014">
            <a:extLst>
              <a:ext uri="{FF2B5EF4-FFF2-40B4-BE49-F238E27FC236}">
                <a16:creationId xmlns:a16="http://schemas.microsoft.com/office/drawing/2014/main" id="{F7D80C1D-516F-4B0A-A8EE-DE63C7694E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a:extLst>
              <a:ext uri="{FF2B5EF4-FFF2-40B4-BE49-F238E27FC236}">
                <a16:creationId xmlns:a16="http://schemas.microsoft.com/office/drawing/2014/main" id="{9DB763A0-46E3-472B-A693-4CB9FAD4E6A7}"/>
              </a:ext>
            </a:extLst>
          </p:cNvPr>
          <p:cNvSpPr>
            <a:spLocks noGrp="1" noChangeArrowheads="1"/>
          </p:cNvSpPr>
          <p:nvPr>
            <p:ph type="title"/>
          </p:nvPr>
        </p:nvSpPr>
        <p:spPr/>
        <p:txBody>
          <a:bodyPr/>
          <a:lstStyle/>
          <a:p>
            <a:pPr eaLnBrk="1" hangingPunct="1"/>
            <a:endParaRPr lang="ru-RU" altLang="ru-RU"/>
          </a:p>
        </p:txBody>
      </p:sp>
      <p:pic>
        <p:nvPicPr>
          <p:cNvPr id="110595" name="Picture 8" descr="DSCN0637">
            <a:extLst>
              <a:ext uri="{FF2B5EF4-FFF2-40B4-BE49-F238E27FC236}">
                <a16:creationId xmlns:a16="http://schemas.microsoft.com/office/drawing/2014/main" id="{BF23B018-9AD2-4DAE-8D2B-C230D7B444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25F28FF-0C8F-4AD4-B083-C9F9723ABD21}"/>
              </a:ext>
            </a:extLst>
          </p:cNvPr>
          <p:cNvSpPr>
            <a:spLocks noGrp="1" noRot="1" noChangeArrowheads="1"/>
          </p:cNvSpPr>
          <p:nvPr>
            <p:ph type="title"/>
          </p:nvPr>
        </p:nvSpPr>
        <p:spPr/>
        <p:txBody>
          <a:bodyPr/>
          <a:lstStyle/>
          <a:p>
            <a:pPr eaLnBrk="1" hangingPunct="1"/>
            <a:r>
              <a:rPr lang="en-US" altLang="ru-RU" b="1" dirty="0"/>
              <a:t>CHRONIC PANCREATITIS</a:t>
            </a:r>
            <a:endParaRPr lang="ru-RU" altLang="ru-RU" b="1" dirty="0"/>
          </a:p>
        </p:txBody>
      </p:sp>
      <p:sp>
        <p:nvSpPr>
          <p:cNvPr id="8195" name="Rectangle 3">
            <a:extLst>
              <a:ext uri="{FF2B5EF4-FFF2-40B4-BE49-F238E27FC236}">
                <a16:creationId xmlns:a16="http://schemas.microsoft.com/office/drawing/2014/main" id="{EE75EE1F-5C05-4304-A7EC-516532BF540B}"/>
              </a:ext>
            </a:extLst>
          </p:cNvPr>
          <p:cNvSpPr>
            <a:spLocks noGrp="1" noRot="1" noChangeArrowheads="1"/>
          </p:cNvSpPr>
          <p:nvPr>
            <p:ph type="body" idx="1"/>
          </p:nvPr>
        </p:nvSpPr>
        <p:spPr>
          <a:xfrm>
            <a:off x="251520" y="1600200"/>
            <a:ext cx="8496944" cy="4853136"/>
          </a:xfrm>
        </p:spPr>
        <p:txBody>
          <a:bodyPr/>
          <a:lstStyle/>
          <a:p>
            <a:pPr marL="0" eaLnBrk="1" hangingPunct="1">
              <a:lnSpc>
                <a:spcPct val="90000"/>
              </a:lnSpc>
              <a:spcBef>
                <a:spcPts val="0"/>
              </a:spcBef>
              <a:buFont typeface="Wingdings" panose="05000000000000000000" pitchFamily="2" charset="2"/>
              <a:buNone/>
            </a:pPr>
            <a:r>
              <a:rPr lang="en-US" altLang="ru-RU" sz="2800" dirty="0">
                <a:latin typeface="Times New Roman" panose="02020603050405020304" pitchFamily="18" charset="0"/>
              </a:rPr>
              <a:t>The term chronic pancreatitis refers to a group chronic pancreatic</a:t>
            </a:r>
            <a:r>
              <a:rPr lang="ru-RU" altLang="ru-RU" sz="2800" dirty="0">
                <a:latin typeface="Times New Roman" panose="02020603050405020304" pitchFamily="18" charset="0"/>
              </a:rPr>
              <a:t> </a:t>
            </a:r>
            <a:r>
              <a:rPr lang="en-US" altLang="ru-RU" sz="2800" dirty="0">
                <a:latin typeface="Times New Roman" panose="02020603050405020304" pitchFamily="18" charset="0"/>
              </a:rPr>
              <a:t>diseases</a:t>
            </a:r>
            <a:r>
              <a:rPr lang="ru-RU" altLang="ru-RU" sz="2800" dirty="0">
                <a:latin typeface="Times New Roman" panose="02020603050405020304" pitchFamily="18" charset="0"/>
              </a:rPr>
              <a:t> </a:t>
            </a:r>
            <a:r>
              <a:rPr lang="en-US" altLang="ru-RU" sz="2800" dirty="0">
                <a:latin typeface="Times New Roman" panose="02020603050405020304" pitchFamily="18" charset="0"/>
              </a:rPr>
              <a:t>various etiologies, mainly inflammatory</a:t>
            </a:r>
            <a:r>
              <a:rPr lang="ru-RU" altLang="ru-RU" sz="2800" dirty="0">
                <a:latin typeface="Times New Roman" panose="02020603050405020304" pitchFamily="18" charset="0"/>
              </a:rPr>
              <a:t> </a:t>
            </a:r>
            <a:r>
              <a:rPr lang="en-US" altLang="ru-RU" sz="2800" dirty="0">
                <a:latin typeface="Times New Roman" panose="02020603050405020304" pitchFamily="18" charset="0"/>
              </a:rPr>
              <a:t>nature, with phase-progressive focal,</a:t>
            </a:r>
            <a:r>
              <a:rPr lang="ru-RU" altLang="ru-RU" sz="2800" dirty="0">
                <a:latin typeface="Times New Roman" panose="02020603050405020304" pitchFamily="18" charset="0"/>
              </a:rPr>
              <a:t> </a:t>
            </a:r>
            <a:r>
              <a:rPr lang="en-US" altLang="ru-RU" sz="2800" dirty="0">
                <a:latin typeface="Times New Roman" panose="02020603050405020304" pitchFamily="18" charset="0"/>
              </a:rPr>
              <a:t>segmental or diffuse degenerative, destructive changes in its exocrine part,</a:t>
            </a:r>
            <a:r>
              <a:rPr lang="ru-RU" altLang="ru-RU" sz="2800" dirty="0">
                <a:latin typeface="Times New Roman" panose="02020603050405020304" pitchFamily="18" charset="0"/>
              </a:rPr>
              <a:t> </a:t>
            </a:r>
            <a:r>
              <a:rPr lang="en-US" altLang="ru-RU" sz="2800" dirty="0">
                <a:latin typeface="Times New Roman" panose="02020603050405020304" pitchFamily="18" charset="0"/>
              </a:rPr>
              <a:t>atrophy of glandular</a:t>
            </a:r>
            <a:r>
              <a:rPr lang="ru-RU" altLang="ru-RU" sz="2800" dirty="0">
                <a:latin typeface="Times New Roman" panose="02020603050405020304" pitchFamily="18" charset="0"/>
              </a:rPr>
              <a:t> </a:t>
            </a:r>
            <a:r>
              <a:rPr lang="en-US" altLang="ru-RU" sz="2800" dirty="0">
                <a:latin typeface="Times New Roman" panose="02020603050405020304" pitchFamily="18" charset="0"/>
              </a:rPr>
              <a:t>elements (</a:t>
            </a:r>
            <a:r>
              <a:rPr lang="en-US" altLang="ru-RU" sz="2800" dirty="0" err="1">
                <a:latin typeface="Times New Roman" panose="02020603050405020304" pitchFamily="18" charset="0"/>
              </a:rPr>
              <a:t>pancreatocytes</a:t>
            </a:r>
            <a:r>
              <a:rPr lang="en-US" altLang="ru-RU" sz="2800" dirty="0">
                <a:latin typeface="Times New Roman" panose="02020603050405020304" pitchFamily="18" charset="0"/>
              </a:rPr>
              <a:t>) and</a:t>
            </a:r>
            <a:r>
              <a:rPr lang="ru-RU" altLang="ru-RU" sz="2800" dirty="0">
                <a:latin typeface="Times New Roman" panose="02020603050405020304" pitchFamily="18" charset="0"/>
              </a:rPr>
              <a:t> </a:t>
            </a:r>
            <a:r>
              <a:rPr lang="en-US" altLang="ru-RU" sz="2800" dirty="0">
                <a:latin typeface="Times New Roman" panose="02020603050405020304" pitchFamily="18" charset="0"/>
              </a:rPr>
              <a:t>replacing them with connective (fibrous) tissue;</a:t>
            </a:r>
            <a:r>
              <a:rPr lang="ru-RU" altLang="ru-RU" sz="2800" dirty="0">
                <a:latin typeface="Times New Roman" panose="02020603050405020304" pitchFamily="18" charset="0"/>
              </a:rPr>
              <a:t> </a:t>
            </a:r>
            <a:r>
              <a:rPr lang="en-US" altLang="ru-RU" sz="2800" dirty="0">
                <a:latin typeface="Times New Roman" panose="02020603050405020304" pitchFamily="18" charset="0"/>
              </a:rPr>
              <a:t>changes in the duct system of the pancreas with the formation of cysts</a:t>
            </a:r>
            <a:r>
              <a:rPr lang="ru-RU" altLang="ru-RU" sz="2800" dirty="0">
                <a:latin typeface="Times New Roman" panose="02020603050405020304" pitchFamily="18" charset="0"/>
              </a:rPr>
              <a:t> </a:t>
            </a:r>
            <a:r>
              <a:rPr lang="en-US" altLang="ru-RU" sz="2800" dirty="0">
                <a:latin typeface="Times New Roman" panose="02020603050405020304" pitchFamily="18" charset="0"/>
              </a:rPr>
              <a:t>and calculi, with varying degrees of</a:t>
            </a:r>
            <a:r>
              <a:rPr lang="ru-RU" altLang="ru-RU" sz="2800" dirty="0">
                <a:latin typeface="Times New Roman" panose="02020603050405020304" pitchFamily="18" charset="0"/>
              </a:rPr>
              <a:t> </a:t>
            </a:r>
            <a:r>
              <a:rPr lang="en-US" altLang="ru-RU" sz="2800" dirty="0">
                <a:latin typeface="Times New Roman" panose="02020603050405020304" pitchFamily="18" charset="0"/>
              </a:rPr>
              <a:t>violation</a:t>
            </a:r>
            <a:r>
              <a:rPr lang="ru-RU" altLang="ru-RU" sz="2800" dirty="0">
                <a:latin typeface="Times New Roman" panose="02020603050405020304" pitchFamily="18" charset="0"/>
              </a:rPr>
              <a:t> </a:t>
            </a:r>
            <a:r>
              <a:rPr lang="en-US" altLang="ru-RU" sz="2800" dirty="0">
                <a:latin typeface="Times New Roman" panose="02020603050405020304" pitchFamily="18" charset="0"/>
              </a:rPr>
              <a:t>exocrine and endocrine functions.</a:t>
            </a:r>
            <a:endParaRPr lang="ru-RU" altLang="ru-RU" sz="2800" dirty="0">
              <a:latin typeface="Times New Roman" panose="02020603050405020304" pitchFamily="18" charset="0"/>
            </a:endParaRPr>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a:extLst>
              <a:ext uri="{FF2B5EF4-FFF2-40B4-BE49-F238E27FC236}">
                <a16:creationId xmlns:a16="http://schemas.microsoft.com/office/drawing/2014/main" id="{D1FE7234-9ADB-41CA-B0F3-5A70B2AF209D}"/>
              </a:ext>
            </a:extLst>
          </p:cNvPr>
          <p:cNvSpPr>
            <a:spLocks noGrp="1" noChangeArrowheads="1"/>
          </p:cNvSpPr>
          <p:nvPr>
            <p:ph type="title"/>
          </p:nvPr>
        </p:nvSpPr>
        <p:spPr>
          <a:xfrm>
            <a:off x="755650" y="5715000"/>
            <a:ext cx="8229600" cy="1143000"/>
          </a:xfrm>
        </p:spPr>
        <p:txBody>
          <a:bodyPr/>
          <a:lstStyle/>
          <a:p>
            <a:pPr eaLnBrk="1" hangingPunct="1"/>
            <a:endParaRPr lang="ru-RU" altLang="ru-RU"/>
          </a:p>
        </p:txBody>
      </p:sp>
      <p:pic>
        <p:nvPicPr>
          <p:cNvPr id="111619" name="Picture 4">
            <a:extLst>
              <a:ext uri="{FF2B5EF4-FFF2-40B4-BE49-F238E27FC236}">
                <a16:creationId xmlns:a16="http://schemas.microsoft.com/office/drawing/2014/main" id="{5C565F68-C802-4EAF-92DC-C4E404A8F5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0"/>
            <a:ext cx="849788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14AE7B19-7FEC-45E9-B83E-4C5654790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16632"/>
            <a:ext cx="6508264" cy="4525963"/>
          </a:xfrm>
        </p:spPr>
      </p:pic>
      <p:sp>
        <p:nvSpPr>
          <p:cNvPr id="4" name="Прямоугольник 3">
            <a:extLst>
              <a:ext uri="{FF2B5EF4-FFF2-40B4-BE49-F238E27FC236}">
                <a16:creationId xmlns:a16="http://schemas.microsoft.com/office/drawing/2014/main" id="{8C8483B4-5153-44A2-ACD5-004F3743F48F}"/>
              </a:ext>
            </a:extLst>
          </p:cNvPr>
          <p:cNvSpPr/>
          <p:nvPr/>
        </p:nvSpPr>
        <p:spPr>
          <a:xfrm>
            <a:off x="424867" y="4725144"/>
            <a:ext cx="8640960" cy="1477328"/>
          </a:xfrm>
          <a:prstGeom prst="rect">
            <a:avLst/>
          </a:prstGeom>
        </p:spPr>
        <p:txBody>
          <a:bodyPr wrap="square">
            <a:spAutoFit/>
          </a:bodyPr>
          <a:lstStyle/>
          <a:p>
            <a:r>
              <a:rPr lang="ru-RU" dirty="0" err="1"/>
              <a:t>Cystogastrostomy</a:t>
            </a:r>
            <a:r>
              <a:rPr lang="ru-RU" dirty="0"/>
              <a:t> </a:t>
            </a:r>
            <a:r>
              <a:rPr lang="ru-RU" dirty="0" err="1"/>
              <a:t>drainage</a:t>
            </a:r>
            <a:r>
              <a:rPr lang="ru-RU" dirty="0"/>
              <a:t> </a:t>
            </a:r>
            <a:r>
              <a:rPr lang="ru-RU" dirty="0" err="1"/>
              <a:t>of</a:t>
            </a:r>
            <a:r>
              <a:rPr lang="ru-RU" dirty="0"/>
              <a:t> a </a:t>
            </a:r>
            <a:r>
              <a:rPr lang="ru-RU" dirty="0" err="1"/>
              <a:t>retrogastric</a:t>
            </a:r>
            <a:r>
              <a:rPr lang="ru-RU" dirty="0"/>
              <a:t> </a:t>
            </a:r>
            <a:r>
              <a:rPr lang="ru-RU" dirty="0" err="1"/>
              <a:t>pancreatic</a:t>
            </a:r>
            <a:r>
              <a:rPr lang="ru-RU" dirty="0"/>
              <a:t> </a:t>
            </a:r>
            <a:r>
              <a:rPr lang="ru-RU" dirty="0" err="1"/>
              <a:t>pseudocyst</a:t>
            </a:r>
            <a:r>
              <a:rPr lang="ru-RU" dirty="0"/>
              <a:t>. A </a:t>
            </a:r>
            <a:r>
              <a:rPr lang="ru-RU" dirty="0" err="1"/>
              <a:t>larger</a:t>
            </a:r>
            <a:r>
              <a:rPr lang="ru-RU" dirty="0"/>
              <a:t> </a:t>
            </a:r>
            <a:r>
              <a:rPr lang="ru-RU" dirty="0" err="1"/>
              <a:t>opening</a:t>
            </a:r>
            <a:r>
              <a:rPr lang="ru-RU" dirty="0"/>
              <a:t> </a:t>
            </a:r>
            <a:r>
              <a:rPr lang="ru-RU" dirty="0" err="1"/>
              <a:t>is</a:t>
            </a:r>
            <a:r>
              <a:rPr lang="ru-RU" dirty="0"/>
              <a:t> </a:t>
            </a:r>
            <a:r>
              <a:rPr lang="ru-RU" dirty="0" err="1"/>
              <a:t>made</a:t>
            </a:r>
            <a:r>
              <a:rPr lang="ru-RU" dirty="0"/>
              <a:t> </a:t>
            </a:r>
            <a:r>
              <a:rPr lang="ru-RU" dirty="0" err="1"/>
              <a:t>through</a:t>
            </a:r>
            <a:r>
              <a:rPr lang="ru-RU" dirty="0"/>
              <a:t> </a:t>
            </a:r>
            <a:r>
              <a:rPr lang="ru-RU" dirty="0" err="1"/>
              <a:t>the</a:t>
            </a:r>
            <a:r>
              <a:rPr lang="ru-RU" dirty="0"/>
              <a:t> </a:t>
            </a:r>
            <a:r>
              <a:rPr lang="ru-RU" dirty="0" err="1"/>
              <a:t>common</a:t>
            </a:r>
            <a:r>
              <a:rPr lang="ru-RU" dirty="0"/>
              <a:t> </a:t>
            </a:r>
            <a:r>
              <a:rPr lang="ru-RU" dirty="0" err="1"/>
              <a:t>wall</a:t>
            </a:r>
            <a:r>
              <a:rPr lang="ru-RU" dirty="0"/>
              <a:t> </a:t>
            </a:r>
            <a:r>
              <a:rPr lang="ru-RU" dirty="0" err="1"/>
              <a:t>of</a:t>
            </a:r>
            <a:r>
              <a:rPr lang="ru-RU" dirty="0"/>
              <a:t> a </a:t>
            </a:r>
            <a:r>
              <a:rPr lang="ru-RU" dirty="0" err="1"/>
              <a:t>retrogastric</a:t>
            </a:r>
            <a:r>
              <a:rPr lang="ru-RU" dirty="0"/>
              <a:t> </a:t>
            </a:r>
            <a:r>
              <a:rPr lang="ru-RU" dirty="0" err="1"/>
              <a:t>pseudocyst</a:t>
            </a:r>
            <a:r>
              <a:rPr lang="ru-RU" dirty="0"/>
              <a:t>, </a:t>
            </a:r>
            <a:r>
              <a:rPr lang="ru-RU" dirty="0" err="1"/>
              <a:t>and</a:t>
            </a:r>
            <a:r>
              <a:rPr lang="ru-RU" dirty="0"/>
              <a:t> a </a:t>
            </a:r>
            <a:r>
              <a:rPr lang="ru-RU" dirty="0" err="1"/>
              <a:t>portion</a:t>
            </a:r>
            <a:r>
              <a:rPr lang="ru-RU" dirty="0"/>
              <a:t> </a:t>
            </a:r>
            <a:r>
              <a:rPr lang="ru-RU" dirty="0" err="1"/>
              <a:t>of</a:t>
            </a:r>
            <a:r>
              <a:rPr lang="ru-RU" dirty="0"/>
              <a:t> </a:t>
            </a:r>
            <a:r>
              <a:rPr lang="ru-RU" dirty="0" err="1"/>
              <a:t>the</a:t>
            </a:r>
            <a:r>
              <a:rPr lang="ru-RU" dirty="0"/>
              <a:t> </a:t>
            </a:r>
            <a:r>
              <a:rPr lang="ru-RU" dirty="0" err="1"/>
              <a:t>pseudocyst</a:t>
            </a:r>
            <a:r>
              <a:rPr lang="ru-RU" dirty="0"/>
              <a:t> </a:t>
            </a:r>
            <a:r>
              <a:rPr lang="ru-RU" dirty="0" err="1"/>
              <a:t>wall</a:t>
            </a:r>
            <a:r>
              <a:rPr lang="ru-RU" dirty="0"/>
              <a:t> </a:t>
            </a:r>
            <a:r>
              <a:rPr lang="ru-RU" dirty="0" err="1"/>
              <a:t>is</a:t>
            </a:r>
            <a:r>
              <a:rPr lang="ru-RU" dirty="0"/>
              <a:t> </a:t>
            </a:r>
            <a:r>
              <a:rPr lang="ru-RU" dirty="0" err="1"/>
              <a:t>submitted</a:t>
            </a:r>
            <a:r>
              <a:rPr lang="ru-RU" dirty="0"/>
              <a:t> </a:t>
            </a:r>
            <a:r>
              <a:rPr lang="ru-RU" dirty="0" err="1"/>
              <a:t>for</a:t>
            </a:r>
            <a:r>
              <a:rPr lang="ru-RU" dirty="0"/>
              <a:t> </a:t>
            </a:r>
            <a:r>
              <a:rPr lang="ru-RU" dirty="0" err="1"/>
              <a:t>histologic</a:t>
            </a:r>
            <a:r>
              <a:rPr lang="ru-RU" dirty="0"/>
              <a:t> </a:t>
            </a:r>
            <a:r>
              <a:rPr lang="ru-RU" dirty="0" err="1"/>
              <a:t>confirmation</a:t>
            </a:r>
            <a:r>
              <a:rPr lang="ru-RU" dirty="0"/>
              <a:t> </a:t>
            </a:r>
            <a:r>
              <a:rPr lang="ru-RU" dirty="0" err="1"/>
              <a:t>of</a:t>
            </a:r>
            <a:r>
              <a:rPr lang="ru-RU" dirty="0"/>
              <a:t> </a:t>
            </a:r>
            <a:r>
              <a:rPr lang="ru-RU" dirty="0" err="1"/>
              <a:t>the</a:t>
            </a:r>
            <a:r>
              <a:rPr lang="ru-RU" dirty="0"/>
              <a:t> </a:t>
            </a:r>
            <a:r>
              <a:rPr lang="ru-RU" dirty="0" err="1"/>
              <a:t>diagnosis</a:t>
            </a:r>
            <a:r>
              <a:rPr lang="ru-RU" dirty="0"/>
              <a:t>. </a:t>
            </a:r>
            <a:r>
              <a:rPr lang="ru-RU" dirty="0" err="1"/>
              <a:t>Suture</a:t>
            </a:r>
            <a:r>
              <a:rPr lang="ru-RU" dirty="0"/>
              <a:t> </a:t>
            </a:r>
            <a:r>
              <a:rPr lang="ru-RU" dirty="0" err="1"/>
              <a:t>reinforcement</a:t>
            </a:r>
            <a:r>
              <a:rPr lang="ru-RU" dirty="0"/>
              <a:t> </a:t>
            </a:r>
            <a:r>
              <a:rPr lang="ru-RU" dirty="0" err="1"/>
              <a:t>of</a:t>
            </a:r>
            <a:r>
              <a:rPr lang="ru-RU" dirty="0"/>
              <a:t> </a:t>
            </a:r>
            <a:r>
              <a:rPr lang="ru-RU" dirty="0" err="1"/>
              <a:t>the</a:t>
            </a:r>
            <a:r>
              <a:rPr lang="ru-RU" dirty="0"/>
              <a:t> </a:t>
            </a:r>
            <a:r>
              <a:rPr lang="ru-RU" dirty="0" err="1"/>
              <a:t>communication</a:t>
            </a:r>
            <a:r>
              <a:rPr lang="ru-RU" dirty="0"/>
              <a:t> </a:t>
            </a:r>
            <a:r>
              <a:rPr lang="ru-RU" dirty="0" err="1"/>
              <a:t>is</a:t>
            </a:r>
            <a:r>
              <a:rPr lang="ru-RU" dirty="0"/>
              <a:t> </a:t>
            </a:r>
            <a:r>
              <a:rPr lang="ru-RU" dirty="0" err="1"/>
              <a:t>performed</a:t>
            </a:r>
            <a:r>
              <a:rPr lang="ru-RU" dirty="0"/>
              <a:t> </a:t>
            </a:r>
            <a:r>
              <a:rPr lang="ru-RU" dirty="0" err="1"/>
              <a:t>to</a:t>
            </a:r>
            <a:r>
              <a:rPr lang="ru-RU" dirty="0"/>
              <a:t> </a:t>
            </a:r>
            <a:r>
              <a:rPr lang="ru-RU" dirty="0" err="1"/>
              <a:t>avoid</a:t>
            </a:r>
            <a:r>
              <a:rPr lang="ru-RU" dirty="0"/>
              <a:t> </a:t>
            </a:r>
            <a:r>
              <a:rPr lang="ru-RU" dirty="0" err="1"/>
              <a:t>the</a:t>
            </a:r>
            <a:r>
              <a:rPr lang="ru-RU" dirty="0"/>
              <a:t> </a:t>
            </a:r>
            <a:r>
              <a:rPr lang="ru-RU" dirty="0" err="1"/>
              <a:t>complication</a:t>
            </a:r>
            <a:r>
              <a:rPr lang="ru-RU" dirty="0"/>
              <a:t> </a:t>
            </a:r>
            <a:r>
              <a:rPr lang="ru-RU" dirty="0" err="1"/>
              <a:t>of</a:t>
            </a:r>
            <a:r>
              <a:rPr lang="ru-RU" dirty="0"/>
              <a:t> </a:t>
            </a:r>
            <a:r>
              <a:rPr lang="ru-RU" dirty="0" err="1"/>
              <a:t>bleeding</a:t>
            </a:r>
            <a:r>
              <a:rPr lang="ru-RU" dirty="0"/>
              <a:t>. </a:t>
            </a:r>
          </a:p>
        </p:txBody>
      </p:sp>
    </p:spTree>
    <p:extLst>
      <p:ext uri="{BB962C8B-B14F-4D97-AF65-F5344CB8AC3E}">
        <p14:creationId xmlns:p14="http://schemas.microsoft.com/office/powerpoint/2010/main" val="36983296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26F51031-E6C3-41F5-B037-A73041CE08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607" y="188640"/>
            <a:ext cx="3974336" cy="3960440"/>
          </a:xfrm>
        </p:spPr>
      </p:pic>
      <p:sp>
        <p:nvSpPr>
          <p:cNvPr id="4" name="Прямоугольник 3">
            <a:extLst>
              <a:ext uri="{FF2B5EF4-FFF2-40B4-BE49-F238E27FC236}">
                <a16:creationId xmlns:a16="http://schemas.microsoft.com/office/drawing/2014/main" id="{83C663E2-A8E7-4D1C-9D1C-80F2560A80E9}"/>
              </a:ext>
            </a:extLst>
          </p:cNvPr>
          <p:cNvSpPr/>
          <p:nvPr/>
        </p:nvSpPr>
        <p:spPr>
          <a:xfrm>
            <a:off x="251520" y="5085184"/>
            <a:ext cx="8064896" cy="1938992"/>
          </a:xfrm>
          <a:prstGeom prst="rect">
            <a:avLst/>
          </a:prstGeom>
        </p:spPr>
        <p:txBody>
          <a:bodyPr wrap="square">
            <a:spAutoFit/>
          </a:bodyPr>
          <a:lstStyle/>
          <a:p>
            <a:r>
              <a:rPr lang="ru-RU" sz="2400" dirty="0" err="1"/>
              <a:t>Technique</a:t>
            </a:r>
            <a:r>
              <a:rPr lang="ru-RU" sz="2400" dirty="0"/>
              <a:t> </a:t>
            </a:r>
            <a:r>
              <a:rPr lang="ru-RU" sz="2400" dirty="0" err="1"/>
              <a:t>of</a:t>
            </a:r>
            <a:r>
              <a:rPr lang="ru-RU" sz="2400" dirty="0"/>
              <a:t> </a:t>
            </a:r>
            <a:r>
              <a:rPr lang="ru-RU" sz="2400" dirty="0" err="1"/>
              <a:t>endoluminal</a:t>
            </a:r>
            <a:r>
              <a:rPr lang="ru-RU" sz="2400" dirty="0"/>
              <a:t> </a:t>
            </a:r>
            <a:r>
              <a:rPr lang="ru-RU" sz="2400" dirty="0" err="1"/>
              <a:t>cystogastrostomy</a:t>
            </a:r>
            <a:r>
              <a:rPr lang="ru-RU" sz="2400" dirty="0"/>
              <a:t>. A. </a:t>
            </a:r>
            <a:r>
              <a:rPr lang="ru-RU" sz="2400" dirty="0" err="1"/>
              <a:t>Endoscopic</a:t>
            </a:r>
            <a:r>
              <a:rPr lang="ru-RU" sz="2400" dirty="0"/>
              <a:t> </a:t>
            </a:r>
            <a:r>
              <a:rPr lang="ru-RU" sz="2400" dirty="0" err="1"/>
              <a:t>ultrasound</a:t>
            </a:r>
            <a:r>
              <a:rPr lang="ru-RU" sz="2400" dirty="0"/>
              <a:t> (EUS)-</a:t>
            </a:r>
            <a:r>
              <a:rPr lang="ru-RU" sz="2400" dirty="0" err="1"/>
              <a:t>guided</a:t>
            </a:r>
            <a:r>
              <a:rPr lang="ru-RU" sz="2400" dirty="0"/>
              <a:t> </a:t>
            </a:r>
            <a:r>
              <a:rPr lang="ru-RU" sz="2400" dirty="0" err="1"/>
              <a:t>transgastric</a:t>
            </a:r>
            <a:r>
              <a:rPr lang="ru-RU" sz="2400" dirty="0"/>
              <a:t> </a:t>
            </a:r>
            <a:r>
              <a:rPr lang="ru-RU" sz="2400" dirty="0" err="1"/>
              <a:t>puncture</a:t>
            </a:r>
            <a:r>
              <a:rPr lang="ru-RU" sz="2400" dirty="0"/>
              <a:t> </a:t>
            </a:r>
            <a:r>
              <a:rPr lang="ru-RU" sz="2400" dirty="0" err="1"/>
              <a:t>of</a:t>
            </a:r>
            <a:r>
              <a:rPr lang="ru-RU" sz="2400" dirty="0"/>
              <a:t> </a:t>
            </a:r>
            <a:r>
              <a:rPr lang="ru-RU" sz="2400" dirty="0" err="1"/>
              <a:t>pancreatic</a:t>
            </a:r>
            <a:r>
              <a:rPr lang="ru-RU" sz="2400" dirty="0"/>
              <a:t> </a:t>
            </a:r>
            <a:r>
              <a:rPr lang="ru-RU" sz="2400" dirty="0" err="1"/>
              <a:t>pseudocyst</a:t>
            </a:r>
            <a:r>
              <a:rPr lang="ru-RU" sz="2400" dirty="0"/>
              <a:t>. B. </a:t>
            </a:r>
            <a:r>
              <a:rPr lang="ru-RU" sz="2400" dirty="0" err="1"/>
              <a:t>Transgastric</a:t>
            </a:r>
            <a:r>
              <a:rPr lang="ru-RU" sz="2400" dirty="0"/>
              <a:t> </a:t>
            </a:r>
            <a:r>
              <a:rPr lang="ru-RU" sz="2400" dirty="0" err="1"/>
              <a:t>stents</a:t>
            </a:r>
            <a:r>
              <a:rPr lang="ru-RU" sz="2400" dirty="0"/>
              <a:t> </a:t>
            </a:r>
            <a:r>
              <a:rPr lang="ru-RU" sz="2400" dirty="0" err="1"/>
              <a:t>placed</a:t>
            </a:r>
            <a:r>
              <a:rPr lang="ru-RU" sz="2400" dirty="0"/>
              <a:t> </a:t>
            </a:r>
            <a:r>
              <a:rPr lang="ru-RU" sz="2400" dirty="0" err="1"/>
              <a:t>across</a:t>
            </a:r>
            <a:r>
              <a:rPr lang="ru-RU" sz="2400" dirty="0"/>
              <a:t> </a:t>
            </a:r>
            <a:r>
              <a:rPr lang="ru-RU" sz="2400" dirty="0" err="1"/>
              <a:t>fused</a:t>
            </a:r>
            <a:r>
              <a:rPr lang="ru-RU" sz="2400" dirty="0"/>
              <a:t> </a:t>
            </a:r>
            <a:r>
              <a:rPr lang="ru-RU" sz="2400" dirty="0" err="1"/>
              <a:t>posterior</a:t>
            </a:r>
            <a:r>
              <a:rPr lang="ru-RU" sz="2400" dirty="0"/>
              <a:t> </a:t>
            </a:r>
            <a:r>
              <a:rPr lang="ru-RU" sz="2400" dirty="0" err="1"/>
              <a:t>wall</a:t>
            </a:r>
            <a:r>
              <a:rPr lang="ru-RU" sz="2400" dirty="0"/>
              <a:t> </a:t>
            </a:r>
            <a:r>
              <a:rPr lang="ru-RU" sz="2400" dirty="0" err="1"/>
              <a:t>of</a:t>
            </a:r>
            <a:r>
              <a:rPr lang="ru-RU" sz="2400" dirty="0"/>
              <a:t> </a:t>
            </a:r>
            <a:r>
              <a:rPr lang="ru-RU" sz="2400" dirty="0" err="1"/>
              <a:t>stomach</a:t>
            </a:r>
            <a:r>
              <a:rPr lang="ru-RU" sz="2400" dirty="0"/>
              <a:t> </a:t>
            </a:r>
            <a:r>
              <a:rPr lang="ru-RU" sz="2400" dirty="0" err="1"/>
              <a:t>and</a:t>
            </a:r>
            <a:r>
              <a:rPr lang="ru-RU" sz="2400" dirty="0"/>
              <a:t> </a:t>
            </a:r>
            <a:r>
              <a:rPr lang="ru-RU" sz="2400" dirty="0" err="1"/>
              <a:t>anterior</a:t>
            </a:r>
            <a:r>
              <a:rPr lang="ru-RU" sz="2400" dirty="0"/>
              <a:t> </a:t>
            </a:r>
            <a:r>
              <a:rPr lang="ru-RU" sz="2400" dirty="0" err="1"/>
              <a:t>wall</a:t>
            </a:r>
            <a:r>
              <a:rPr lang="ru-RU" sz="2400" dirty="0"/>
              <a:t> </a:t>
            </a:r>
            <a:r>
              <a:rPr lang="ru-RU" sz="2400" dirty="0" err="1"/>
              <a:t>of</a:t>
            </a:r>
            <a:r>
              <a:rPr lang="ru-RU" sz="2400" dirty="0"/>
              <a:t> </a:t>
            </a:r>
            <a:r>
              <a:rPr lang="ru-RU" sz="2400" dirty="0" err="1"/>
              <a:t>pseudocyst</a:t>
            </a:r>
            <a:r>
              <a:rPr lang="ru-RU" sz="2400" dirty="0"/>
              <a:t>. </a:t>
            </a:r>
          </a:p>
        </p:txBody>
      </p:sp>
      <p:pic>
        <p:nvPicPr>
          <p:cNvPr id="8" name="Рисунок 7">
            <a:extLst>
              <a:ext uri="{FF2B5EF4-FFF2-40B4-BE49-F238E27FC236}">
                <a16:creationId xmlns:a16="http://schemas.microsoft.com/office/drawing/2014/main" id="{8186CE11-9A85-4E06-9222-89FA72FB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404664"/>
            <a:ext cx="4759226" cy="3528392"/>
          </a:xfrm>
          <a:prstGeom prst="rect">
            <a:avLst/>
          </a:prstGeom>
        </p:spPr>
      </p:pic>
    </p:spTree>
    <p:extLst>
      <p:ext uri="{BB962C8B-B14F-4D97-AF65-F5344CB8AC3E}">
        <p14:creationId xmlns:p14="http://schemas.microsoft.com/office/powerpoint/2010/main" val="26413520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3C663E2-A8E7-4D1C-9D1C-80F2560A80E9}"/>
              </a:ext>
            </a:extLst>
          </p:cNvPr>
          <p:cNvSpPr/>
          <p:nvPr/>
        </p:nvSpPr>
        <p:spPr>
          <a:xfrm>
            <a:off x="251520" y="5085184"/>
            <a:ext cx="8064896" cy="1631216"/>
          </a:xfrm>
          <a:prstGeom prst="rect">
            <a:avLst/>
          </a:prstGeom>
        </p:spPr>
        <p:txBody>
          <a:bodyPr wrap="square">
            <a:spAutoFit/>
          </a:bodyPr>
          <a:lstStyle/>
          <a:p>
            <a:r>
              <a:rPr lang="en-US" sz="2000" dirty="0" err="1"/>
              <a:t>Transpapillary</a:t>
            </a:r>
            <a:r>
              <a:rPr lang="en-US" sz="2000" dirty="0"/>
              <a:t> drainage of a pancreatic pseudocyst. </a:t>
            </a:r>
          </a:p>
          <a:p>
            <a:r>
              <a:rPr lang="en-US" sz="2000" dirty="0"/>
              <a:t>A. Endoscopic passage of a flexible wire through the major papilla, through the pancreatic duct, and into a communicating pseudocyst. B. Placement of a stent over the wire into the pseudocyst with </a:t>
            </a:r>
            <a:r>
              <a:rPr lang="en-US" sz="2000" dirty="0" err="1"/>
              <a:t>transpapillary</a:t>
            </a:r>
            <a:r>
              <a:rPr lang="en-US" sz="2000" dirty="0"/>
              <a:t> drainage.</a:t>
            </a:r>
            <a:endParaRPr lang="ru-RU" sz="2000" dirty="0"/>
          </a:p>
        </p:txBody>
      </p:sp>
      <p:pic>
        <p:nvPicPr>
          <p:cNvPr id="5" name="Объект 4">
            <a:extLst>
              <a:ext uri="{FF2B5EF4-FFF2-40B4-BE49-F238E27FC236}">
                <a16:creationId xmlns:a16="http://schemas.microsoft.com/office/drawing/2014/main" id="{7CA3DE4D-60B4-423A-9599-4B110771E1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345673"/>
            <a:ext cx="4479978" cy="3415983"/>
          </a:xfrm>
        </p:spPr>
      </p:pic>
      <p:pic>
        <p:nvPicPr>
          <p:cNvPr id="9" name="Рисунок 8">
            <a:extLst>
              <a:ext uri="{FF2B5EF4-FFF2-40B4-BE49-F238E27FC236}">
                <a16:creationId xmlns:a16="http://schemas.microsoft.com/office/drawing/2014/main" id="{BDA32A11-D765-4194-BA83-634DF304B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283" y="1083297"/>
            <a:ext cx="4379108" cy="3325385"/>
          </a:xfrm>
          <a:prstGeom prst="rect">
            <a:avLst/>
          </a:prstGeom>
        </p:spPr>
      </p:pic>
    </p:spTree>
    <p:extLst>
      <p:ext uri="{BB962C8B-B14F-4D97-AF65-F5344CB8AC3E}">
        <p14:creationId xmlns:p14="http://schemas.microsoft.com/office/powerpoint/2010/main" val="36730263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Рисунок 3" descr="21-07-09 киста 4.jpg">
            <a:extLst>
              <a:ext uri="{FF2B5EF4-FFF2-40B4-BE49-F238E27FC236}">
                <a16:creationId xmlns:a16="http://schemas.microsoft.com/office/drawing/2014/main" id="{6160D5CE-0F64-40CD-B879-3C9628E658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Рисунок 3" descr="21-07-09 киста 1.jpg">
            <a:extLst>
              <a:ext uri="{FF2B5EF4-FFF2-40B4-BE49-F238E27FC236}">
                <a16:creationId xmlns:a16="http://schemas.microsoft.com/office/drawing/2014/main" id="{9F5B78FB-BF65-426E-A283-44F0CA6C6D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Заголовок 1">
            <a:extLst>
              <a:ext uri="{FF2B5EF4-FFF2-40B4-BE49-F238E27FC236}">
                <a16:creationId xmlns:a16="http://schemas.microsoft.com/office/drawing/2014/main" id="{5F922212-CCC5-4264-9E6C-6EB340DF6B6C}"/>
              </a:ext>
            </a:extLst>
          </p:cNvPr>
          <p:cNvSpPr>
            <a:spLocks noGrp="1"/>
          </p:cNvSpPr>
          <p:nvPr>
            <p:ph type="title"/>
          </p:nvPr>
        </p:nvSpPr>
        <p:spPr>
          <a:xfrm>
            <a:off x="457200" y="0"/>
            <a:ext cx="8229600" cy="1196975"/>
          </a:xfrm>
        </p:spPr>
        <p:txBody>
          <a:bodyPr anchor="t"/>
          <a:lstStyle/>
          <a:p>
            <a:r>
              <a:rPr lang="en-US" altLang="ru-RU" sz="4000" dirty="0"/>
              <a:t>PANCREATIC CYSTS</a:t>
            </a:r>
            <a:endParaRPr lang="ru-RU" altLang="ru-RU" dirty="0"/>
          </a:p>
        </p:txBody>
      </p:sp>
      <p:pic>
        <p:nvPicPr>
          <p:cNvPr id="114691" name="Объект 4" descr="IMG_1081.jpg">
            <a:extLst>
              <a:ext uri="{FF2B5EF4-FFF2-40B4-BE49-F238E27FC236}">
                <a16:creationId xmlns:a16="http://schemas.microsoft.com/office/drawing/2014/main" id="{A9757220-49CA-440C-97E1-4F5E9F1D7A7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755775"/>
            <a:ext cx="4038600" cy="4214813"/>
          </a:xfrm>
        </p:spPr>
      </p:pic>
      <p:pic>
        <p:nvPicPr>
          <p:cNvPr id="114692" name="Рисунок 7" descr="IMG_1067.jpg">
            <a:extLst>
              <a:ext uri="{FF2B5EF4-FFF2-40B4-BE49-F238E27FC236}">
                <a16:creationId xmlns:a16="http://schemas.microsoft.com/office/drawing/2014/main" id="{12119358-13EE-48CD-860D-ABC98DE0B46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9313" y="1600200"/>
            <a:ext cx="4016375" cy="4525963"/>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descr="20">
            <a:extLst>
              <a:ext uri="{FF2B5EF4-FFF2-40B4-BE49-F238E27FC236}">
                <a16:creationId xmlns:a16="http://schemas.microsoft.com/office/drawing/2014/main" id="{F5481E3E-47F4-44FE-BA1D-6F1AAC7ABB35}"/>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4213" y="387350"/>
            <a:ext cx="7559675"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6">
            <a:extLst>
              <a:ext uri="{FF2B5EF4-FFF2-40B4-BE49-F238E27FC236}">
                <a16:creationId xmlns:a16="http://schemas.microsoft.com/office/drawing/2014/main" id="{7F975D03-7AF7-431C-92DE-582BE326B35F}"/>
              </a:ext>
            </a:extLst>
          </p:cNvPr>
          <p:cNvSpPr>
            <a:spLocks noGrp="1" noChangeArrowheads="1"/>
          </p:cNvSpPr>
          <p:nvPr>
            <p:ph type="title"/>
          </p:nvPr>
        </p:nvSpPr>
        <p:spPr/>
        <p:txBody>
          <a:bodyPr/>
          <a:lstStyle/>
          <a:p>
            <a:pPr eaLnBrk="1" hangingPunct="1"/>
            <a:r>
              <a:rPr lang="en-US" altLang="ru-RU" dirty="0"/>
              <a:t>Distal resection</a:t>
            </a:r>
            <a:endParaRPr lang="ru-RU" altLang="ru-RU" dirty="0"/>
          </a:p>
        </p:txBody>
      </p:sp>
      <p:pic>
        <p:nvPicPr>
          <p:cNvPr id="116739" name="Picture 5" descr="21">
            <a:extLst>
              <a:ext uri="{FF2B5EF4-FFF2-40B4-BE49-F238E27FC236}">
                <a16:creationId xmlns:a16="http://schemas.microsoft.com/office/drawing/2014/main" id="{8C888093-5726-4C61-B3E8-5FE3C1E5A1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316038"/>
            <a:ext cx="6911975" cy="5141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0A1CA94-DAF0-49A3-8FFF-D93DABAAE1D7}"/>
              </a:ext>
            </a:extLst>
          </p:cNvPr>
          <p:cNvSpPr>
            <a:spLocks noGrp="1" noChangeArrowheads="1"/>
          </p:cNvSpPr>
          <p:nvPr>
            <p:ph type="title"/>
          </p:nvPr>
        </p:nvSpPr>
        <p:spPr>
          <a:xfrm>
            <a:off x="250825" y="404813"/>
            <a:ext cx="8229600" cy="1143000"/>
          </a:xfrm>
        </p:spPr>
        <p:txBody>
          <a:bodyPr/>
          <a:lstStyle/>
          <a:p>
            <a:pPr eaLnBrk="1" hangingPunct="1"/>
            <a:r>
              <a:rPr lang="en-US" altLang="ru-RU" sz="5400" dirty="0"/>
              <a:t>Pancreatic fistula</a:t>
            </a:r>
            <a:endParaRPr lang="ru-RU" altLang="ru-RU" sz="5400" dirty="0"/>
          </a:p>
        </p:txBody>
      </p:sp>
      <p:pic>
        <p:nvPicPr>
          <p:cNvPr id="4" name="Picture 5" descr="9">
            <a:extLst>
              <a:ext uri="{FF2B5EF4-FFF2-40B4-BE49-F238E27FC236}">
                <a16:creationId xmlns:a16="http://schemas.microsoft.com/office/drawing/2014/main" id="{E9E71FB0-5D67-44BE-84FF-129ABA3E47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648" y="1502632"/>
            <a:ext cx="6768752" cy="50429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формление по умолчанию">
  <a:themeElements>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Посылка">
  <a:themeElements>
    <a:clrScheme name="Посылка">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Посылка">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осылка">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Уголки">
  <a:themeElements>
    <a:clrScheme name="Уголки">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Уголки">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Уголки">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3014</TotalTime>
  <Words>3776</Words>
  <Application>Microsoft Office PowerPoint</Application>
  <PresentationFormat>Экран (4:3)</PresentationFormat>
  <Paragraphs>344</Paragraphs>
  <Slides>116</Slides>
  <Notes>1</Notes>
  <HiddenSlides>7</HiddenSlides>
  <MMClips>0</MMClips>
  <ScaleCrop>false</ScaleCrop>
  <HeadingPairs>
    <vt:vector size="6" baseType="variant">
      <vt:variant>
        <vt:lpstr>Использованные шрифты</vt:lpstr>
      </vt:variant>
      <vt:variant>
        <vt:i4>10</vt:i4>
      </vt:variant>
      <vt:variant>
        <vt:lpstr>Тема</vt:lpstr>
      </vt:variant>
      <vt:variant>
        <vt:i4>6</vt:i4>
      </vt:variant>
      <vt:variant>
        <vt:lpstr>Заголовки слайдов</vt:lpstr>
      </vt:variant>
      <vt:variant>
        <vt:i4>116</vt:i4>
      </vt:variant>
    </vt:vector>
  </HeadingPairs>
  <TitlesOfParts>
    <vt:vector size="132" baseType="lpstr">
      <vt:lpstr>Arial</vt:lpstr>
      <vt:lpstr>Calibri</vt:lpstr>
      <vt:lpstr>Calibri Light</vt:lpstr>
      <vt:lpstr>Calisto MT</vt:lpstr>
      <vt:lpstr>Corbel</vt:lpstr>
      <vt:lpstr>Franklin Gothic Book</vt:lpstr>
      <vt:lpstr>Gill Sans MT</vt:lpstr>
      <vt:lpstr>Times New Roman</vt:lpstr>
      <vt:lpstr>Wingdings</vt:lpstr>
      <vt:lpstr>Wingdings 2</vt:lpstr>
      <vt:lpstr>Оформление по умолчанию</vt:lpstr>
      <vt:lpstr>Тема Office</vt:lpstr>
      <vt:lpstr>Посылка</vt:lpstr>
      <vt:lpstr>Сланец</vt:lpstr>
      <vt:lpstr>1_Тема Office</vt:lpstr>
      <vt:lpstr>Уголки</vt:lpstr>
      <vt:lpstr>CHRONIC PANCREATITIS CYSTS AND FISTULAS OF THE PANCREAS</vt:lpstr>
      <vt:lpstr>PANCREAS ANATOMY</vt:lpstr>
      <vt:lpstr>PANCREAS ANATOMY</vt:lpstr>
      <vt:lpstr>PANCREATIC DUCTS</vt:lpstr>
      <vt:lpstr>PANCREAS ANATOMY</vt:lpstr>
      <vt:lpstr>Pancreatic blood supply</vt:lpstr>
      <vt:lpstr>PANCREAS ANATOMY</vt:lpstr>
      <vt:lpstr>Презентация PowerPoint</vt:lpstr>
      <vt:lpstr>CHRONIC PANCREATITIS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Clinic</vt:lpstr>
      <vt:lpstr>Презентация PowerPoint</vt:lpstr>
      <vt:lpstr>Презентация PowerPoint</vt:lpstr>
      <vt:lpstr>Презентация PowerPoint</vt:lpstr>
      <vt:lpstr>LABORATORY TESTS:</vt:lpstr>
      <vt:lpstr>LABORATORY TESTS:</vt:lpstr>
      <vt:lpstr>LABORATORY TESTS:</vt:lpstr>
      <vt:lpstr>Variants of the glycemic curve according to the Staub-Traugott.   1 - negative effect;   2 - a positive effect.</vt:lpstr>
      <vt:lpstr>Презентация PowerPoint</vt:lpstr>
      <vt:lpstr>  When ultrasound of the pancreas is assessed:  1. the size of the body,  2. its contours,  3. structure,  4. tissue density,  5. presence of calcification,  6. presence of virsungolithiasis,  7. presence of focal formations</vt:lpstr>
      <vt:lpstr>Normally, the pancreas has a homogeneous fine-grained internal echo structure.  Normal sizes:   head 25-30 mm,   body &lt;18 mm,   tail 25-30 mm,   duct 2-3 mm.</vt:lpstr>
      <vt:lpstr>Презентация PowerPoint</vt:lpstr>
      <vt:lpstr>Презентация PowerPoint</vt:lpstr>
      <vt:lpstr>Презентация PowerPoint</vt:lpstr>
      <vt:lpstr>Much attention is paid to the imaging of the pancreatic duct (N- 2-3 mm), because by its diameter, one can judge the presence or absence of ductal hypertension</vt:lpstr>
      <vt:lpstr>Презентация PowerPoint</vt:lpstr>
      <vt:lpstr>CT. Postnecrotic Pseudocyst</vt:lpstr>
      <vt:lpstr>Презентация PowerPoint</vt:lpstr>
      <vt:lpstr>ЭРХПГ</vt:lpstr>
      <vt:lpstr>Презентация PowerPoint</vt:lpstr>
      <vt:lpstr>Pancreatic duct calculi (MRI)</vt:lpstr>
      <vt:lpstr>Nuclear magnetic tomography: pancreatic cyst </vt:lpstr>
      <vt:lpstr>Презентация PowerPoint</vt:lpstr>
      <vt:lpstr>Презентация PowerPoint</vt:lpstr>
      <vt:lpstr>Презентация PowerPoint</vt:lpstr>
      <vt:lpstr>CELIACOGRAM</vt:lpstr>
      <vt:lpstr>Презентация PowerPoint</vt:lpstr>
      <vt:lpstr>Antisecretory Therapy</vt:lpstr>
      <vt:lpstr>Презентация PowerPoint</vt:lpstr>
      <vt:lpstr>Презентация PowerPoint</vt:lpstr>
      <vt:lpstr>Презентация PowerPoint</vt:lpstr>
      <vt:lpstr>Презентация PowerPoint</vt:lpstr>
      <vt:lpstr>Презентация PowerPoint</vt:lpstr>
      <vt:lpstr>1 – Puestow I; 2 – Duwal; 3 –Puestow II</vt:lpstr>
      <vt:lpstr>Duval’s caudal pancreaticojejunostomy. </vt:lpstr>
      <vt:lpstr>Puestow and Gillesby’s longitudinal pancreaticojejunostomy. Originally described as an invaginating anastomosis that drained the entire body and tail, the anastomosis was created after amputating the tail of the gland and opening the duct along the long axis of the gland.</vt:lpstr>
      <vt:lpstr>Distal (spleen-sparing) pancreatectomy. A distal pancreatectomy for chronic pancreatitis is usually performed with en bloc splenectomy, using either an open or laparoscopic technique. In the presence of minimal inflammation, a spleen-sparing version can be performed, as shown here.</vt:lpstr>
      <vt:lpstr>Longitudinal dochotomy in obstructing calcific pancreatitis. A longitudinal pancreatotomy typically discloses segmental stenosis of the pancreatic duct and the presence of intraductal calculi in a patient with chronic calcific pancreatitis (A). Following mobilization of a Roux limb of jejunum, a longitudinal pancreaticojejunostomy is performed to permit extensive drainage of the pancreatic duct system (B). This technique, described by Partington and Rochelle, is the typical method used for the Puestow procedure. </vt:lpstr>
      <vt:lpstr>Презентация PowerPoint</vt:lpstr>
      <vt:lpstr>PANCREATODUODENAL RESECTION</vt:lpstr>
      <vt:lpstr>PANCREATODUODENAL RESECTION</vt:lpstr>
      <vt:lpstr>PANCREATODUODENAL RESECTION</vt:lpstr>
      <vt:lpstr>Презентация PowerPoint</vt:lpstr>
      <vt:lpstr>TYPES OF ORGAN-PRESERVING OPERATIONS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By localization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Deployment of the contour of the duodenum</vt:lpstr>
      <vt:lpstr>Ultrasound. Pancreatitis, pseudocyst</vt:lpstr>
      <vt:lpstr>Презентация PowerPoint</vt:lpstr>
      <vt:lpstr>Computed tomography: pancreatic cyst </vt:lpstr>
      <vt:lpstr>Презентация PowerPoint</vt:lpstr>
      <vt:lpstr>THE MAIN TYPES OF SURGICAL TREATMENT OF PANCREATIC CYSTS</vt:lpstr>
      <vt:lpstr>Презентация PowerPoint</vt:lpstr>
      <vt:lpstr>Презентация PowerPoint</vt:lpstr>
      <vt:lpstr>Презентация PowerPoint</vt:lpstr>
      <vt:lpstr>THE PUNCTURE METHOD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PANCREATIC CYSTS</vt:lpstr>
      <vt:lpstr>Презентация PowerPoint</vt:lpstr>
      <vt:lpstr>Distal resection</vt:lpstr>
      <vt:lpstr>Pancreatic fistula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Пломбировка:</vt:lpstr>
      <vt:lpstr>Презентация PowerPoint</vt:lpstr>
      <vt:lpstr>Спасибо за внимание </vt:lpstr>
      <vt:lpstr>Презентация PowerPoint</vt:lpstr>
      <vt:lpstr>Контур железы при ХП может быть неровным за счет за счет втяжений и выпуклостей, обусловленных альтеративно-воспалительным процессом. Следует учитывать давность заболевания, т.к. в начальных стадиях развития ХП контуры ПЖ четкие, ровные и железа имеет обычную форму.</vt:lpstr>
      <vt:lpstr>Хронический воспалительный процесс в ПЖ и парапанкреатической клетчатке может приводить к сдавлению, тромбозу воротной вены или её притоков. . С высокой степенью достоверности при УЗИ можно выявить тромбоз участка спленопортального русла (Рис. 8, а), а также степень сдавления его измененной ПЖ. </vt:lpstr>
      <vt:lpstr>Кальцификация ПЖ</vt:lpstr>
      <vt:lpstr>Кальцификация ПЖ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Хацкер</dc:creator>
  <cp:lastModifiedBy>Волков Дмитрий</cp:lastModifiedBy>
  <cp:revision>207</cp:revision>
  <dcterms:created xsi:type="dcterms:W3CDTF">2006-04-20T09:28:31Z</dcterms:created>
  <dcterms:modified xsi:type="dcterms:W3CDTF">2020-07-06T08:46:20Z</dcterms:modified>
</cp:coreProperties>
</file>